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slideLayouts/slideLayout12.xml" ContentType="application/vnd.openxmlformats-officedocument.presentationml.slideLayout+xml"/>
  <Override PartName="/ppt/notesSlides/notesSlide7.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xml" ContentType="application/vnd.openxmlformats-officedocument.presentationml.notesSlide+xml"/>
  <Override PartName="/ppt/notesSlides/notesSlide15.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87" r:id="rId1"/>
    <p:sldMasterId id="2147483695" r:id="rId2"/>
  </p:sldMasterIdLst>
  <p:notesMasterIdLst>
    <p:notesMasterId r:id="rId28"/>
  </p:notesMasterIdLst>
  <p:sldIdLst>
    <p:sldId id="418" r:id="rId3"/>
    <p:sldId id="435" r:id="rId4"/>
    <p:sldId id="450" r:id="rId5"/>
    <p:sldId id="363" r:id="rId6"/>
    <p:sldId id="293" r:id="rId7"/>
    <p:sldId id="308" r:id="rId8"/>
    <p:sldId id="368" r:id="rId9"/>
    <p:sldId id="294" r:id="rId10"/>
    <p:sldId id="359" r:id="rId11"/>
    <p:sldId id="430" r:id="rId12"/>
    <p:sldId id="431" r:id="rId13"/>
    <p:sldId id="442" r:id="rId14"/>
    <p:sldId id="443" r:id="rId15"/>
    <p:sldId id="446" r:id="rId16"/>
    <p:sldId id="445" r:id="rId17"/>
    <p:sldId id="447" r:id="rId18"/>
    <p:sldId id="428" r:id="rId19"/>
    <p:sldId id="440" r:id="rId20"/>
    <p:sldId id="441" r:id="rId21"/>
    <p:sldId id="448" r:id="rId22"/>
    <p:sldId id="449" r:id="rId23"/>
    <p:sldId id="369" r:id="rId24"/>
    <p:sldId id="296" r:id="rId25"/>
    <p:sldId id="364" r:id="rId26"/>
    <p:sldId id="332" r:id="rId27"/>
  </p:sldIdLst>
  <p:sldSz cx="12192000" cy="6858000"/>
  <p:notesSz cx="6858000" cy="9144000"/>
  <p:embeddedFontLst>
    <p:embeddedFont>
      <p:font typeface="Abadi" panose="020B0604020104020204" pitchFamily="34" charset="0"/>
      <p:regular r:id="rId29"/>
    </p:embeddedFont>
    <p:embeddedFont>
      <p:font typeface="Calibri" panose="020F0502020204030204" pitchFamily="34" charset="0"/>
      <p:regular r:id="rId30"/>
      <p:bold r:id="rId31"/>
      <p:italic r:id="rId32"/>
      <p:boldItalic r:id="rId33"/>
    </p:embeddedFont>
    <p:embeddedFont>
      <p:font typeface="Calibri Light" panose="020F0302020204030204" pitchFamily="34" charset="0"/>
      <p:regular r:id="rId34"/>
      <p:italic r:id="rId35"/>
    </p:embeddedFont>
    <p:embeddedFont>
      <p:font typeface="Comic Sans MS" panose="030F0702030302020204" pitchFamily="66" charset="0"/>
      <p:regular r:id="rId36"/>
      <p:bold r:id="rId37"/>
      <p:italic r:id="rId38"/>
      <p:boldItalic r:id="rId39"/>
    </p:embeddedFont>
    <p:embeddedFont>
      <p:font typeface="Ink Free" panose="03080402000500000000" pitchFamily="66" charset="0"/>
      <p:regular r:id="rId40"/>
    </p:embeddedFont>
    <p:embeddedFont>
      <p:font typeface="VAGRounded BT" panose="020F0702020204020204" pitchFamily="34" charset="0"/>
      <p:regular r:id="rId41"/>
    </p:embeddedFont>
    <p:embeddedFont>
      <p:font typeface="Verdana" panose="020B0604030504040204" pitchFamily="34" charset="0"/>
      <p:regular r:id="rId42"/>
      <p:bold r:id="rId43"/>
      <p:italic r:id="rId44"/>
      <p:boldItalic r:id="rId45"/>
    </p:embeddedFont>
  </p:embeddedFontLst>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9000"/>
    <a:srgbClr val="5D6170"/>
    <a:srgbClr val="01586B"/>
    <a:srgbClr val="C3E4E3"/>
    <a:srgbClr val="B08600"/>
    <a:srgbClr val="6B707E"/>
    <a:srgbClr val="8D2922"/>
    <a:srgbClr val="F3FAFC"/>
    <a:srgbClr val="7DB825"/>
    <a:srgbClr val="0652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Stijl, gemiddeld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Stijl, gemiddeld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3B4B98B0-60AC-42C2-AFA5-B58CD77FA1E5}" styleName="Stijl, licht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635" autoAdjust="0"/>
    <p:restoredTop sz="95238" autoAdjust="0"/>
  </p:normalViewPr>
  <p:slideViewPr>
    <p:cSldViewPr snapToGrid="0" snapToObjects="1">
      <p:cViewPr varScale="1">
        <p:scale>
          <a:sx n="100" d="100"/>
          <a:sy n="100" d="100"/>
        </p:scale>
        <p:origin x="446" y="65"/>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391"/>
    </p:cViewPr>
  </p:sorterViewPr>
  <p:notesViewPr>
    <p:cSldViewPr snapToGrid="0" snapToObjects="1">
      <p:cViewPr varScale="1">
        <p:scale>
          <a:sx n="65" d="100"/>
          <a:sy n="65" d="100"/>
        </p:scale>
        <p:origin x="2299" y="5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1.fntdata"/><Relationship Id="rId21" Type="http://schemas.openxmlformats.org/officeDocument/2006/relationships/slide" Target="slides/slide19.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viewProps" Target="viewProps.xml"/><Relationship Id="rId50" Type="http://schemas.openxmlformats.org/officeDocument/2006/relationships/customXml" Target="../customXml/item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1.fntdata"/><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4" Type="http://schemas.openxmlformats.org/officeDocument/2006/relationships/font" Target="fonts/font1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customXml" Target="../customXml/item2.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6CB7663-15FF-45F5-882F-31C0D9607266}" type="datetimeFigureOut">
              <a:rPr lang="nl-NL" smtClean="0"/>
              <a:t>16-11-2023</a:t>
            </a:fld>
            <a:endParaRPr lang="nl-NL"/>
          </a:p>
        </p:txBody>
      </p:sp>
      <p:sp>
        <p:nvSpPr>
          <p:cNvPr id="4" name="Tijdelijke aanduiding voor dia-afbeelding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B940B04-A1C1-4EF3-B4DF-756B8A64A3C2}" type="slidenum">
              <a:rPr lang="nl-NL" smtClean="0"/>
              <a:t>‹nr.›</a:t>
            </a:fld>
            <a:endParaRPr lang="nl-NL"/>
          </a:p>
        </p:txBody>
      </p:sp>
    </p:spTree>
    <p:extLst>
      <p:ext uri="{BB962C8B-B14F-4D97-AF65-F5344CB8AC3E}">
        <p14:creationId xmlns:p14="http://schemas.microsoft.com/office/powerpoint/2010/main" val="2100857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940B04-A1C1-4EF3-B4DF-756B8A64A3C2}" type="slidenum">
              <a:rPr lang="nl-NL" smtClean="0"/>
              <a:t>1</a:t>
            </a:fld>
            <a:endParaRPr lang="nl-NL"/>
          </a:p>
        </p:txBody>
      </p:sp>
    </p:spTree>
    <p:extLst>
      <p:ext uri="{BB962C8B-B14F-4D97-AF65-F5344CB8AC3E}">
        <p14:creationId xmlns:p14="http://schemas.microsoft.com/office/powerpoint/2010/main" val="34115809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940B04-A1C1-4EF3-B4DF-756B8A64A3C2}" type="slidenum">
              <a:rPr lang="nl-NL" smtClean="0"/>
              <a:t>20</a:t>
            </a:fld>
            <a:endParaRPr lang="nl-NL"/>
          </a:p>
        </p:txBody>
      </p:sp>
    </p:spTree>
    <p:extLst>
      <p:ext uri="{BB962C8B-B14F-4D97-AF65-F5344CB8AC3E}">
        <p14:creationId xmlns:p14="http://schemas.microsoft.com/office/powerpoint/2010/main" val="37949795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CD3B5A-DB2B-5643-A7AF-17816946F29F}" type="slidenum">
              <a:rPr lang="en-US" smtClean="0"/>
              <a:pPr/>
              <a:t>21</a:t>
            </a:fld>
            <a:endParaRPr lang="en-US"/>
          </a:p>
        </p:txBody>
      </p:sp>
    </p:spTree>
    <p:extLst>
      <p:ext uri="{BB962C8B-B14F-4D97-AF65-F5344CB8AC3E}">
        <p14:creationId xmlns:p14="http://schemas.microsoft.com/office/powerpoint/2010/main" val="37338923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CD3B5A-DB2B-5643-A7AF-17816946F29F}" type="slidenum">
              <a:rPr lang="en-US" smtClean="0"/>
              <a:pPr/>
              <a:t>22</a:t>
            </a:fld>
            <a:endParaRPr lang="en-US"/>
          </a:p>
        </p:txBody>
      </p:sp>
    </p:spTree>
    <p:extLst>
      <p:ext uri="{BB962C8B-B14F-4D97-AF65-F5344CB8AC3E}">
        <p14:creationId xmlns:p14="http://schemas.microsoft.com/office/powerpoint/2010/main" val="24012206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CD3B5A-DB2B-5643-A7AF-17816946F29F}" type="slidenum">
              <a:rPr lang="en-US" smtClean="0"/>
              <a:pPr/>
              <a:t>23</a:t>
            </a:fld>
            <a:endParaRPr lang="en-US"/>
          </a:p>
        </p:txBody>
      </p:sp>
    </p:spTree>
    <p:extLst>
      <p:ext uri="{BB962C8B-B14F-4D97-AF65-F5344CB8AC3E}">
        <p14:creationId xmlns:p14="http://schemas.microsoft.com/office/powerpoint/2010/main" val="23290554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CD3B5A-DB2B-5643-A7AF-17816946F29F}" type="slidenum">
              <a:rPr lang="en-US" smtClean="0"/>
              <a:pPr/>
              <a:t>24</a:t>
            </a:fld>
            <a:endParaRPr lang="en-US"/>
          </a:p>
        </p:txBody>
      </p:sp>
    </p:spTree>
    <p:extLst>
      <p:ext uri="{BB962C8B-B14F-4D97-AF65-F5344CB8AC3E}">
        <p14:creationId xmlns:p14="http://schemas.microsoft.com/office/powerpoint/2010/main" val="9195042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940B04-A1C1-4EF3-B4DF-756B8A64A3C2}" type="slidenum">
              <a:rPr lang="nl-NL" smtClean="0"/>
              <a:t>25</a:t>
            </a:fld>
            <a:endParaRPr lang="nl-NL"/>
          </a:p>
        </p:txBody>
      </p:sp>
    </p:spTree>
    <p:extLst>
      <p:ext uri="{BB962C8B-B14F-4D97-AF65-F5344CB8AC3E}">
        <p14:creationId xmlns:p14="http://schemas.microsoft.com/office/powerpoint/2010/main" val="2367281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CD3B5A-DB2B-5643-A7AF-17816946F29F}" type="slidenum">
              <a:rPr lang="en-US" smtClean="0"/>
              <a:pPr/>
              <a:t>4</a:t>
            </a:fld>
            <a:endParaRPr lang="en-US"/>
          </a:p>
        </p:txBody>
      </p:sp>
    </p:spTree>
    <p:extLst>
      <p:ext uri="{BB962C8B-B14F-4D97-AF65-F5344CB8AC3E}">
        <p14:creationId xmlns:p14="http://schemas.microsoft.com/office/powerpoint/2010/main" val="1145567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CD3B5A-DB2B-5643-A7AF-17816946F29F}" type="slidenum">
              <a:rPr lang="en-US" smtClean="0"/>
              <a:pPr/>
              <a:t>5</a:t>
            </a:fld>
            <a:endParaRPr lang="en-US"/>
          </a:p>
        </p:txBody>
      </p:sp>
    </p:spTree>
    <p:extLst>
      <p:ext uri="{BB962C8B-B14F-4D97-AF65-F5344CB8AC3E}">
        <p14:creationId xmlns:p14="http://schemas.microsoft.com/office/powerpoint/2010/main" val="21267058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CD3B5A-DB2B-5643-A7AF-17816946F29F}" type="slidenum">
              <a:rPr lang="en-US" smtClean="0"/>
              <a:pPr/>
              <a:t>6</a:t>
            </a:fld>
            <a:endParaRPr lang="en-US"/>
          </a:p>
        </p:txBody>
      </p:sp>
    </p:spTree>
    <p:extLst>
      <p:ext uri="{BB962C8B-B14F-4D97-AF65-F5344CB8AC3E}">
        <p14:creationId xmlns:p14="http://schemas.microsoft.com/office/powerpoint/2010/main" val="13883344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CD3B5A-DB2B-5643-A7AF-17816946F29F}" type="slidenum">
              <a:rPr lang="en-US" smtClean="0"/>
              <a:pPr/>
              <a:t>7</a:t>
            </a:fld>
            <a:endParaRPr lang="en-US"/>
          </a:p>
        </p:txBody>
      </p:sp>
    </p:spTree>
    <p:extLst>
      <p:ext uri="{BB962C8B-B14F-4D97-AF65-F5344CB8AC3E}">
        <p14:creationId xmlns:p14="http://schemas.microsoft.com/office/powerpoint/2010/main" val="289044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CD3B5A-DB2B-5643-A7AF-17816946F29F}" type="slidenum">
              <a:rPr lang="en-US" smtClean="0"/>
              <a:pPr/>
              <a:t>8</a:t>
            </a:fld>
            <a:endParaRPr lang="en-US"/>
          </a:p>
        </p:txBody>
      </p:sp>
    </p:spTree>
    <p:extLst>
      <p:ext uri="{BB962C8B-B14F-4D97-AF65-F5344CB8AC3E}">
        <p14:creationId xmlns:p14="http://schemas.microsoft.com/office/powerpoint/2010/main" val="29615398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CD3B5A-DB2B-5643-A7AF-17816946F29F}" type="slidenum">
              <a:rPr lang="en-US" smtClean="0"/>
              <a:pPr/>
              <a:t>9</a:t>
            </a:fld>
            <a:endParaRPr lang="en-US"/>
          </a:p>
        </p:txBody>
      </p:sp>
    </p:spTree>
    <p:extLst>
      <p:ext uri="{BB962C8B-B14F-4D97-AF65-F5344CB8AC3E}">
        <p14:creationId xmlns:p14="http://schemas.microsoft.com/office/powerpoint/2010/main" val="14741535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940B04-A1C1-4EF3-B4DF-756B8A64A3C2}" type="slidenum">
              <a:rPr lang="nl-NL" smtClean="0"/>
              <a:t>17</a:t>
            </a:fld>
            <a:endParaRPr lang="nl-NL"/>
          </a:p>
        </p:txBody>
      </p:sp>
    </p:spTree>
    <p:extLst>
      <p:ext uri="{BB962C8B-B14F-4D97-AF65-F5344CB8AC3E}">
        <p14:creationId xmlns:p14="http://schemas.microsoft.com/office/powerpoint/2010/main" val="22719894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940B04-A1C1-4EF3-B4DF-756B8A64A3C2}" type="slidenum">
              <a:rPr lang="nl-NL" smtClean="0"/>
              <a:t>19</a:t>
            </a:fld>
            <a:endParaRPr lang="nl-NL"/>
          </a:p>
        </p:txBody>
      </p:sp>
    </p:spTree>
    <p:extLst>
      <p:ext uri="{BB962C8B-B14F-4D97-AF65-F5344CB8AC3E}">
        <p14:creationId xmlns:p14="http://schemas.microsoft.com/office/powerpoint/2010/main" val="17292046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5" name="Tijdelijke aanduiding voor voettekst 4">
            <a:extLst>
              <a:ext uri="{FF2B5EF4-FFF2-40B4-BE49-F238E27FC236}">
                <a16:creationId xmlns:a16="http://schemas.microsoft.com/office/drawing/2014/main" id="{95EB1783-082A-4C10-91FF-86F8DEA40754}"/>
              </a:ext>
            </a:extLst>
          </p:cNvPr>
          <p:cNvSpPr>
            <a:spLocks noGrp="1"/>
          </p:cNvSpPr>
          <p:nvPr>
            <p:ph type="ftr" sz="quarter" idx="11"/>
          </p:nvPr>
        </p:nvSpPr>
        <p:spPr>
          <a:xfrm>
            <a:off x="565813" y="6534476"/>
            <a:ext cx="11605867" cy="324000"/>
          </a:xfrm>
        </p:spPr>
        <p:txBody>
          <a:bodyPr/>
          <a:lstStyle/>
          <a:p>
            <a:r>
              <a:rPr lang="nl-NL"/>
              <a:t>Koninklijk Actuarieel Genootschap    |   Johan de Witt Prijs 2023</a:t>
            </a:r>
          </a:p>
        </p:txBody>
      </p:sp>
      <p:sp>
        <p:nvSpPr>
          <p:cNvPr id="2" name="Titel 1">
            <a:extLst>
              <a:ext uri="{FF2B5EF4-FFF2-40B4-BE49-F238E27FC236}">
                <a16:creationId xmlns:a16="http://schemas.microsoft.com/office/drawing/2014/main" id="{9C48007A-937F-4CA8-BCC2-02209289829F}"/>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99B5ADB1-001E-451F-B4EC-CB6BE9F8FA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6" name="Tijdelijke aanduiding voor dianummer 5">
            <a:extLst>
              <a:ext uri="{FF2B5EF4-FFF2-40B4-BE49-F238E27FC236}">
                <a16:creationId xmlns:a16="http://schemas.microsoft.com/office/drawing/2014/main" id="{32E4AAE3-8C54-4433-B032-755CDCBAD66A}"/>
              </a:ext>
            </a:extLst>
          </p:cNvPr>
          <p:cNvSpPr>
            <a:spLocks noGrp="1"/>
          </p:cNvSpPr>
          <p:nvPr>
            <p:ph type="sldNum" sz="quarter" idx="12"/>
          </p:nvPr>
        </p:nvSpPr>
        <p:spPr/>
        <p:txBody>
          <a:bodyPr/>
          <a:lstStyle/>
          <a:p>
            <a:fld id="{178EF7B4-41E2-400E-80A8-6959545BA6EF}" type="slidenum">
              <a:rPr lang="nl-NL" smtClean="0"/>
              <a:t>‹nr.›</a:t>
            </a:fld>
            <a:endParaRPr lang="nl-NL" dirty="0"/>
          </a:p>
        </p:txBody>
      </p:sp>
      <p:sp>
        <p:nvSpPr>
          <p:cNvPr id="4" name="Tijdelijke aanduiding voor datum 3">
            <a:extLst>
              <a:ext uri="{FF2B5EF4-FFF2-40B4-BE49-F238E27FC236}">
                <a16:creationId xmlns:a16="http://schemas.microsoft.com/office/drawing/2014/main" id="{D5D9C75A-2561-4640-85B7-5D5799E25726}"/>
              </a:ext>
            </a:extLst>
          </p:cNvPr>
          <p:cNvSpPr>
            <a:spLocks noGrp="1"/>
          </p:cNvSpPr>
          <p:nvPr>
            <p:ph type="dt" sz="half" idx="10"/>
          </p:nvPr>
        </p:nvSpPr>
        <p:spPr/>
        <p:txBody>
          <a:bodyPr/>
          <a:lstStyle/>
          <a:p>
            <a:r>
              <a:rPr lang="nl-NL"/>
              <a:t>17-11-2023</a:t>
            </a:r>
            <a:endParaRPr lang="nl-NL" dirty="0"/>
          </a:p>
        </p:txBody>
      </p:sp>
    </p:spTree>
    <p:extLst>
      <p:ext uri="{BB962C8B-B14F-4D97-AF65-F5344CB8AC3E}">
        <p14:creationId xmlns:p14="http://schemas.microsoft.com/office/powerpoint/2010/main" val="29948127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6" name="Tijdelijke aanduiding voor voettekst 5">
            <a:extLst>
              <a:ext uri="{FF2B5EF4-FFF2-40B4-BE49-F238E27FC236}">
                <a16:creationId xmlns:a16="http://schemas.microsoft.com/office/drawing/2014/main" id="{944FBD7E-27C2-4C49-8208-D00E45813134}"/>
              </a:ext>
            </a:extLst>
          </p:cNvPr>
          <p:cNvSpPr>
            <a:spLocks noGrp="1"/>
          </p:cNvSpPr>
          <p:nvPr>
            <p:ph type="ftr" sz="quarter" idx="11"/>
          </p:nvPr>
        </p:nvSpPr>
        <p:spPr/>
        <p:txBody>
          <a:bodyPr/>
          <a:lstStyle/>
          <a:p>
            <a:r>
              <a:rPr lang="nl-NL"/>
              <a:t>Koninklijk Actuarieel Genootschap    |   Johan de Witt Prijs 2023</a:t>
            </a:r>
          </a:p>
        </p:txBody>
      </p:sp>
      <p:sp>
        <p:nvSpPr>
          <p:cNvPr id="2" name="Titel 1">
            <a:extLst>
              <a:ext uri="{FF2B5EF4-FFF2-40B4-BE49-F238E27FC236}">
                <a16:creationId xmlns:a16="http://schemas.microsoft.com/office/drawing/2014/main" id="{BDE81862-5903-4214-B9A4-EA0421F79A50}"/>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06AAB683-CCCE-4229-99AE-79F74C277BA1}"/>
              </a:ext>
            </a:extLst>
          </p:cNvPr>
          <p:cNvSpPr>
            <a:spLocks noGrp="1"/>
          </p:cNvSpPr>
          <p:nvPr>
            <p:ph sz="half" idx="1"/>
          </p:nvPr>
        </p:nvSpPr>
        <p:spPr>
          <a:xfrm>
            <a:off x="306613" y="1230922"/>
            <a:ext cx="5687788" cy="5125915"/>
          </a:xfrm>
        </p:spPr>
        <p:txBody>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a:extLst>
              <a:ext uri="{FF2B5EF4-FFF2-40B4-BE49-F238E27FC236}">
                <a16:creationId xmlns:a16="http://schemas.microsoft.com/office/drawing/2014/main" id="{05D199ED-2261-466A-9ED6-384418167436}"/>
              </a:ext>
            </a:extLst>
          </p:cNvPr>
          <p:cNvSpPr>
            <a:spLocks noGrp="1"/>
          </p:cNvSpPr>
          <p:nvPr>
            <p:ph sz="half" idx="2"/>
          </p:nvPr>
        </p:nvSpPr>
        <p:spPr>
          <a:xfrm>
            <a:off x="6197599" y="1230923"/>
            <a:ext cx="5865447" cy="5125914"/>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ianummer 6">
            <a:extLst>
              <a:ext uri="{FF2B5EF4-FFF2-40B4-BE49-F238E27FC236}">
                <a16:creationId xmlns:a16="http://schemas.microsoft.com/office/drawing/2014/main" id="{3E8079A1-19A3-4456-87DA-620D0BCBE563}"/>
              </a:ext>
            </a:extLst>
          </p:cNvPr>
          <p:cNvSpPr>
            <a:spLocks noGrp="1"/>
          </p:cNvSpPr>
          <p:nvPr>
            <p:ph type="sldNum" sz="quarter" idx="12"/>
          </p:nvPr>
        </p:nvSpPr>
        <p:spPr/>
        <p:txBody>
          <a:bodyPr/>
          <a:lstStyle/>
          <a:p>
            <a:fld id="{178EF7B4-41E2-400E-80A8-6959545BA6EF}" type="slidenum">
              <a:rPr lang="nl-NL" smtClean="0"/>
              <a:t>‹nr.›</a:t>
            </a:fld>
            <a:endParaRPr lang="nl-NL"/>
          </a:p>
        </p:txBody>
      </p:sp>
      <p:sp>
        <p:nvSpPr>
          <p:cNvPr id="5" name="Tijdelijke aanduiding voor datum 4">
            <a:extLst>
              <a:ext uri="{FF2B5EF4-FFF2-40B4-BE49-F238E27FC236}">
                <a16:creationId xmlns:a16="http://schemas.microsoft.com/office/drawing/2014/main" id="{7D8A1E72-B2B2-441D-A178-33F16581379A}"/>
              </a:ext>
            </a:extLst>
          </p:cNvPr>
          <p:cNvSpPr>
            <a:spLocks noGrp="1"/>
          </p:cNvSpPr>
          <p:nvPr>
            <p:ph type="dt" sz="half" idx="10"/>
          </p:nvPr>
        </p:nvSpPr>
        <p:spPr/>
        <p:txBody>
          <a:bodyPr/>
          <a:lstStyle/>
          <a:p>
            <a:r>
              <a:rPr lang="nl-NL"/>
              <a:t>17-11-2023</a:t>
            </a:r>
            <a:endParaRPr lang="nl-NL" dirty="0"/>
          </a:p>
        </p:txBody>
      </p:sp>
    </p:spTree>
    <p:extLst>
      <p:ext uri="{BB962C8B-B14F-4D97-AF65-F5344CB8AC3E}">
        <p14:creationId xmlns:p14="http://schemas.microsoft.com/office/powerpoint/2010/main" val="15338398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4" name="Tijdelijke aanduiding voor voettekst 3">
            <a:extLst>
              <a:ext uri="{FF2B5EF4-FFF2-40B4-BE49-F238E27FC236}">
                <a16:creationId xmlns:a16="http://schemas.microsoft.com/office/drawing/2014/main" id="{4E6181B0-B4DF-4CF5-9FC7-A7302F848E50}"/>
              </a:ext>
            </a:extLst>
          </p:cNvPr>
          <p:cNvSpPr>
            <a:spLocks noGrp="1"/>
          </p:cNvSpPr>
          <p:nvPr>
            <p:ph type="ftr" sz="quarter" idx="11"/>
          </p:nvPr>
        </p:nvSpPr>
        <p:spPr/>
        <p:txBody>
          <a:bodyPr/>
          <a:lstStyle/>
          <a:p>
            <a:r>
              <a:rPr lang="nl-NL"/>
              <a:t>Koninklijk Actuarieel Genootschap    |   Johan de Witt Prijs 2023</a:t>
            </a:r>
            <a:endParaRPr lang="nl-NL" dirty="0"/>
          </a:p>
        </p:txBody>
      </p:sp>
      <p:sp>
        <p:nvSpPr>
          <p:cNvPr id="2" name="Titel 1">
            <a:extLst>
              <a:ext uri="{FF2B5EF4-FFF2-40B4-BE49-F238E27FC236}">
                <a16:creationId xmlns:a16="http://schemas.microsoft.com/office/drawing/2014/main" id="{88538744-B3F2-4EDF-8F11-B28A6DBDE117}"/>
              </a:ext>
            </a:extLst>
          </p:cNvPr>
          <p:cNvSpPr>
            <a:spLocks noGrp="1"/>
          </p:cNvSpPr>
          <p:nvPr>
            <p:ph type="title"/>
          </p:nvPr>
        </p:nvSpPr>
        <p:spPr/>
        <p:txBody>
          <a:bodyPr/>
          <a:lstStyle/>
          <a:p>
            <a:r>
              <a:rPr lang="nl-NL"/>
              <a:t>Klik om stijl te bewerken</a:t>
            </a:r>
          </a:p>
        </p:txBody>
      </p:sp>
      <p:sp>
        <p:nvSpPr>
          <p:cNvPr id="5" name="Tijdelijke aanduiding voor dianummer 4">
            <a:extLst>
              <a:ext uri="{FF2B5EF4-FFF2-40B4-BE49-F238E27FC236}">
                <a16:creationId xmlns:a16="http://schemas.microsoft.com/office/drawing/2014/main" id="{E8E3A8C9-271B-48E6-85F3-917F5BBB756C}"/>
              </a:ext>
            </a:extLst>
          </p:cNvPr>
          <p:cNvSpPr>
            <a:spLocks noGrp="1"/>
          </p:cNvSpPr>
          <p:nvPr>
            <p:ph type="sldNum" sz="quarter" idx="12"/>
          </p:nvPr>
        </p:nvSpPr>
        <p:spPr/>
        <p:txBody>
          <a:bodyPr/>
          <a:lstStyle/>
          <a:p>
            <a:fld id="{178EF7B4-41E2-400E-80A8-6959545BA6EF}" type="slidenum">
              <a:rPr lang="nl-NL" smtClean="0"/>
              <a:t>‹nr.›</a:t>
            </a:fld>
            <a:endParaRPr lang="nl-NL" dirty="0"/>
          </a:p>
        </p:txBody>
      </p:sp>
      <p:sp>
        <p:nvSpPr>
          <p:cNvPr id="3" name="Tijdelijke aanduiding voor datum 2">
            <a:extLst>
              <a:ext uri="{FF2B5EF4-FFF2-40B4-BE49-F238E27FC236}">
                <a16:creationId xmlns:a16="http://schemas.microsoft.com/office/drawing/2014/main" id="{21830665-99E8-404F-B494-05DA003CFFE1}"/>
              </a:ext>
            </a:extLst>
          </p:cNvPr>
          <p:cNvSpPr>
            <a:spLocks noGrp="1"/>
          </p:cNvSpPr>
          <p:nvPr>
            <p:ph type="dt" sz="half" idx="10"/>
          </p:nvPr>
        </p:nvSpPr>
        <p:spPr/>
        <p:txBody>
          <a:bodyPr/>
          <a:lstStyle/>
          <a:p>
            <a:r>
              <a:rPr lang="nl-NL"/>
              <a:t>17-11-2023</a:t>
            </a:r>
            <a:endParaRPr lang="nl-NL" dirty="0"/>
          </a:p>
        </p:txBody>
      </p:sp>
    </p:spTree>
    <p:extLst>
      <p:ext uri="{BB962C8B-B14F-4D97-AF65-F5344CB8AC3E}">
        <p14:creationId xmlns:p14="http://schemas.microsoft.com/office/powerpoint/2010/main" val="8524701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 Zonder titel">
    <p:spTree>
      <p:nvGrpSpPr>
        <p:cNvPr id="1" name=""/>
        <p:cNvGrpSpPr/>
        <p:nvPr/>
      </p:nvGrpSpPr>
      <p:grpSpPr>
        <a:xfrm>
          <a:off x="0" y="0"/>
          <a:ext cx="0" cy="0"/>
          <a:chOff x="0" y="0"/>
          <a:chExt cx="0" cy="0"/>
        </a:xfrm>
      </p:grpSpPr>
      <p:sp>
        <p:nvSpPr>
          <p:cNvPr id="4" name="Tijdelijke aanduiding voor voettekst 3">
            <a:extLst>
              <a:ext uri="{FF2B5EF4-FFF2-40B4-BE49-F238E27FC236}">
                <a16:creationId xmlns:a16="http://schemas.microsoft.com/office/drawing/2014/main" id="{4E6181B0-B4DF-4CF5-9FC7-A7302F848E50}"/>
              </a:ext>
            </a:extLst>
          </p:cNvPr>
          <p:cNvSpPr>
            <a:spLocks noGrp="1"/>
          </p:cNvSpPr>
          <p:nvPr>
            <p:ph type="ftr" sz="quarter" idx="11"/>
          </p:nvPr>
        </p:nvSpPr>
        <p:spPr/>
        <p:txBody>
          <a:bodyPr/>
          <a:lstStyle/>
          <a:p>
            <a:r>
              <a:rPr lang="nl-NL"/>
              <a:t>Koninklijk Actuarieel Genootschap    |   Johan de Witt Prijs 2023</a:t>
            </a:r>
            <a:endParaRPr lang="nl-NL" dirty="0"/>
          </a:p>
        </p:txBody>
      </p:sp>
      <p:sp>
        <p:nvSpPr>
          <p:cNvPr id="5" name="Tijdelijke aanduiding voor dianummer 4">
            <a:extLst>
              <a:ext uri="{FF2B5EF4-FFF2-40B4-BE49-F238E27FC236}">
                <a16:creationId xmlns:a16="http://schemas.microsoft.com/office/drawing/2014/main" id="{E8E3A8C9-271B-48E6-85F3-917F5BBB756C}"/>
              </a:ext>
            </a:extLst>
          </p:cNvPr>
          <p:cNvSpPr>
            <a:spLocks noGrp="1"/>
          </p:cNvSpPr>
          <p:nvPr>
            <p:ph type="sldNum" sz="quarter" idx="12"/>
          </p:nvPr>
        </p:nvSpPr>
        <p:spPr/>
        <p:txBody>
          <a:bodyPr/>
          <a:lstStyle/>
          <a:p>
            <a:fld id="{178EF7B4-41E2-400E-80A8-6959545BA6EF}" type="slidenum">
              <a:rPr lang="nl-NL" smtClean="0"/>
              <a:t>‹nr.›</a:t>
            </a:fld>
            <a:endParaRPr lang="nl-NL" dirty="0"/>
          </a:p>
        </p:txBody>
      </p:sp>
      <p:sp>
        <p:nvSpPr>
          <p:cNvPr id="3" name="Tijdelijke aanduiding voor datum 2">
            <a:extLst>
              <a:ext uri="{FF2B5EF4-FFF2-40B4-BE49-F238E27FC236}">
                <a16:creationId xmlns:a16="http://schemas.microsoft.com/office/drawing/2014/main" id="{21830665-99E8-404F-B494-05DA003CFFE1}"/>
              </a:ext>
            </a:extLst>
          </p:cNvPr>
          <p:cNvSpPr>
            <a:spLocks noGrp="1"/>
          </p:cNvSpPr>
          <p:nvPr>
            <p:ph type="dt" sz="half" idx="10"/>
          </p:nvPr>
        </p:nvSpPr>
        <p:spPr/>
        <p:txBody>
          <a:bodyPr/>
          <a:lstStyle/>
          <a:p>
            <a:r>
              <a:rPr lang="nl-NL"/>
              <a:t>17-11-2023</a:t>
            </a:r>
            <a:endParaRPr lang="nl-NL" dirty="0"/>
          </a:p>
        </p:txBody>
      </p:sp>
    </p:spTree>
    <p:extLst>
      <p:ext uri="{BB962C8B-B14F-4D97-AF65-F5344CB8AC3E}">
        <p14:creationId xmlns:p14="http://schemas.microsoft.com/office/powerpoint/2010/main" val="919446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5" name="Tijdelijke aanduiding voor voettekst 4">
            <a:extLst>
              <a:ext uri="{FF2B5EF4-FFF2-40B4-BE49-F238E27FC236}">
                <a16:creationId xmlns:a16="http://schemas.microsoft.com/office/drawing/2014/main" id="{CEED02A5-F8C4-49C5-8119-52C2A109B0AA}"/>
              </a:ext>
            </a:extLst>
          </p:cNvPr>
          <p:cNvSpPr>
            <a:spLocks noGrp="1"/>
          </p:cNvSpPr>
          <p:nvPr>
            <p:ph type="ftr" sz="quarter" idx="11"/>
          </p:nvPr>
        </p:nvSpPr>
        <p:spPr/>
        <p:txBody>
          <a:bodyPr/>
          <a:lstStyle/>
          <a:p>
            <a:r>
              <a:rPr lang="nl-NL"/>
              <a:t>Koninklijk Actuarieel Genootschap    |   Johan de Witt Prijs 2023</a:t>
            </a:r>
          </a:p>
        </p:txBody>
      </p:sp>
      <p:sp>
        <p:nvSpPr>
          <p:cNvPr id="2" name="Titel 1">
            <a:extLst>
              <a:ext uri="{FF2B5EF4-FFF2-40B4-BE49-F238E27FC236}">
                <a16:creationId xmlns:a16="http://schemas.microsoft.com/office/drawing/2014/main" id="{D08EE3BA-D9C9-4B52-8C41-44B08D2FE844}"/>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42FC1AC7-86B8-4AE6-9D16-B90A56FC0FBE}"/>
              </a:ext>
            </a:extLst>
          </p:cNvPr>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dianummer 5">
            <a:extLst>
              <a:ext uri="{FF2B5EF4-FFF2-40B4-BE49-F238E27FC236}">
                <a16:creationId xmlns:a16="http://schemas.microsoft.com/office/drawing/2014/main" id="{63051BB7-DED9-4D6A-A0FE-B46A36708069}"/>
              </a:ext>
            </a:extLst>
          </p:cNvPr>
          <p:cNvSpPr>
            <a:spLocks noGrp="1"/>
          </p:cNvSpPr>
          <p:nvPr>
            <p:ph type="sldNum" sz="quarter" idx="12"/>
          </p:nvPr>
        </p:nvSpPr>
        <p:spPr/>
        <p:txBody>
          <a:bodyPr/>
          <a:lstStyle/>
          <a:p>
            <a:fld id="{178EF7B4-41E2-400E-80A8-6959545BA6EF}" type="slidenum">
              <a:rPr lang="nl-NL" smtClean="0"/>
              <a:t>‹nr.›</a:t>
            </a:fld>
            <a:endParaRPr lang="nl-NL"/>
          </a:p>
        </p:txBody>
      </p:sp>
      <p:sp>
        <p:nvSpPr>
          <p:cNvPr id="4" name="Tijdelijke aanduiding voor datum 3">
            <a:extLst>
              <a:ext uri="{FF2B5EF4-FFF2-40B4-BE49-F238E27FC236}">
                <a16:creationId xmlns:a16="http://schemas.microsoft.com/office/drawing/2014/main" id="{596130AA-96F1-4083-A5CE-3ABAD38B2E62}"/>
              </a:ext>
            </a:extLst>
          </p:cNvPr>
          <p:cNvSpPr>
            <a:spLocks noGrp="1"/>
          </p:cNvSpPr>
          <p:nvPr>
            <p:ph type="dt" sz="half" idx="10"/>
          </p:nvPr>
        </p:nvSpPr>
        <p:spPr/>
        <p:txBody>
          <a:bodyPr/>
          <a:lstStyle/>
          <a:p>
            <a:r>
              <a:rPr lang="nl-NL"/>
              <a:t>17-11-2023</a:t>
            </a:r>
            <a:endParaRPr lang="nl-NL" dirty="0"/>
          </a:p>
        </p:txBody>
      </p:sp>
    </p:spTree>
    <p:extLst>
      <p:ext uri="{BB962C8B-B14F-4D97-AF65-F5344CB8AC3E}">
        <p14:creationId xmlns:p14="http://schemas.microsoft.com/office/powerpoint/2010/main" val="2233759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5" name="Tijdelijke aanduiding voor voettekst 4">
            <a:extLst>
              <a:ext uri="{FF2B5EF4-FFF2-40B4-BE49-F238E27FC236}">
                <a16:creationId xmlns:a16="http://schemas.microsoft.com/office/drawing/2014/main" id="{83068F8A-EFC2-49A4-83AD-186ED67518D7}"/>
              </a:ext>
            </a:extLst>
          </p:cNvPr>
          <p:cNvSpPr>
            <a:spLocks noGrp="1"/>
          </p:cNvSpPr>
          <p:nvPr>
            <p:ph type="ftr" sz="quarter" idx="11"/>
          </p:nvPr>
        </p:nvSpPr>
        <p:spPr/>
        <p:txBody>
          <a:bodyPr/>
          <a:lstStyle/>
          <a:p>
            <a:r>
              <a:rPr lang="nl-NL"/>
              <a:t>Koninklijk Actuarieel Genootschap    |   Johan de Witt Prijs 2023</a:t>
            </a:r>
          </a:p>
        </p:txBody>
      </p:sp>
      <p:sp>
        <p:nvSpPr>
          <p:cNvPr id="2" name="Titel 1">
            <a:extLst>
              <a:ext uri="{FF2B5EF4-FFF2-40B4-BE49-F238E27FC236}">
                <a16:creationId xmlns:a16="http://schemas.microsoft.com/office/drawing/2014/main" id="{88197EB0-FDE3-41A0-BC2E-733EFA5CA5BC}"/>
              </a:ext>
            </a:extLst>
          </p:cNvPr>
          <p:cNvSpPr>
            <a:spLocks noGrp="1"/>
          </p:cNvSpPr>
          <p:nvPr>
            <p:ph type="title"/>
          </p:nvPr>
        </p:nvSpPr>
        <p:spPr>
          <a:xfrm>
            <a:off x="838200" y="1099038"/>
            <a:ext cx="10515600" cy="3805278"/>
          </a:xfrm>
        </p:spPr>
        <p:txBody>
          <a:bodyPr anchor="b"/>
          <a:lstStyle>
            <a:lvl1pPr>
              <a:defRPr sz="6000"/>
            </a:lvl1pPr>
          </a:lstStyle>
          <a:p>
            <a:r>
              <a:rPr lang="nl-NL" dirty="0"/>
              <a:t>Klik om stijl te bewerken</a:t>
            </a:r>
          </a:p>
        </p:txBody>
      </p:sp>
      <p:sp>
        <p:nvSpPr>
          <p:cNvPr id="3" name="Tijdelijke aanduiding voor tekst 2">
            <a:extLst>
              <a:ext uri="{FF2B5EF4-FFF2-40B4-BE49-F238E27FC236}">
                <a16:creationId xmlns:a16="http://schemas.microsoft.com/office/drawing/2014/main" id="{A2239A85-9569-4DFF-93F3-AAB4D37F427D}"/>
              </a:ext>
            </a:extLst>
          </p:cNvPr>
          <p:cNvSpPr>
            <a:spLocks noGrp="1"/>
          </p:cNvSpPr>
          <p:nvPr>
            <p:ph type="body" idx="1"/>
          </p:nvPr>
        </p:nvSpPr>
        <p:spPr>
          <a:xfrm>
            <a:off x="831851" y="5029200"/>
            <a:ext cx="10515600" cy="1380392"/>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dirty="0"/>
              <a:t>Tekststijl van het model bewerken</a:t>
            </a:r>
          </a:p>
        </p:txBody>
      </p:sp>
      <p:sp>
        <p:nvSpPr>
          <p:cNvPr id="6" name="Tijdelijke aanduiding voor dianummer 5">
            <a:extLst>
              <a:ext uri="{FF2B5EF4-FFF2-40B4-BE49-F238E27FC236}">
                <a16:creationId xmlns:a16="http://schemas.microsoft.com/office/drawing/2014/main" id="{38258BCC-8DCB-46D4-8574-11C0D89EEBF1}"/>
              </a:ext>
            </a:extLst>
          </p:cNvPr>
          <p:cNvSpPr>
            <a:spLocks noGrp="1"/>
          </p:cNvSpPr>
          <p:nvPr>
            <p:ph type="sldNum" sz="quarter" idx="12"/>
          </p:nvPr>
        </p:nvSpPr>
        <p:spPr/>
        <p:txBody>
          <a:bodyPr/>
          <a:lstStyle/>
          <a:p>
            <a:fld id="{178EF7B4-41E2-400E-80A8-6959545BA6EF}" type="slidenum">
              <a:rPr lang="nl-NL" smtClean="0"/>
              <a:t>‹nr.›</a:t>
            </a:fld>
            <a:endParaRPr lang="nl-NL"/>
          </a:p>
        </p:txBody>
      </p:sp>
      <p:sp>
        <p:nvSpPr>
          <p:cNvPr id="4" name="Tijdelijke aanduiding voor datum 3">
            <a:extLst>
              <a:ext uri="{FF2B5EF4-FFF2-40B4-BE49-F238E27FC236}">
                <a16:creationId xmlns:a16="http://schemas.microsoft.com/office/drawing/2014/main" id="{5BF9C5C0-93E2-41AA-9E47-F28CC16C12EE}"/>
              </a:ext>
            </a:extLst>
          </p:cNvPr>
          <p:cNvSpPr>
            <a:spLocks noGrp="1"/>
          </p:cNvSpPr>
          <p:nvPr>
            <p:ph type="dt" sz="half" idx="10"/>
          </p:nvPr>
        </p:nvSpPr>
        <p:spPr/>
        <p:txBody>
          <a:bodyPr/>
          <a:lstStyle/>
          <a:p>
            <a:r>
              <a:rPr lang="nl-NL"/>
              <a:t>17-11-2023</a:t>
            </a:r>
            <a:endParaRPr lang="nl-NL" dirty="0"/>
          </a:p>
        </p:txBody>
      </p:sp>
    </p:spTree>
    <p:extLst>
      <p:ext uri="{BB962C8B-B14F-4D97-AF65-F5344CB8AC3E}">
        <p14:creationId xmlns:p14="http://schemas.microsoft.com/office/powerpoint/2010/main" val="12235732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6" name="Tijdelijke aanduiding voor voettekst 5">
            <a:extLst>
              <a:ext uri="{FF2B5EF4-FFF2-40B4-BE49-F238E27FC236}">
                <a16:creationId xmlns:a16="http://schemas.microsoft.com/office/drawing/2014/main" id="{944FBD7E-27C2-4C49-8208-D00E45813134}"/>
              </a:ext>
            </a:extLst>
          </p:cNvPr>
          <p:cNvSpPr>
            <a:spLocks noGrp="1"/>
          </p:cNvSpPr>
          <p:nvPr>
            <p:ph type="ftr" sz="quarter" idx="11"/>
          </p:nvPr>
        </p:nvSpPr>
        <p:spPr/>
        <p:txBody>
          <a:bodyPr/>
          <a:lstStyle/>
          <a:p>
            <a:r>
              <a:rPr lang="nl-NL"/>
              <a:t>Koninklijk Actuarieel Genootschap    |   Johan de Witt Prijs 2023</a:t>
            </a:r>
          </a:p>
        </p:txBody>
      </p:sp>
      <p:sp>
        <p:nvSpPr>
          <p:cNvPr id="2" name="Titel 1">
            <a:extLst>
              <a:ext uri="{FF2B5EF4-FFF2-40B4-BE49-F238E27FC236}">
                <a16:creationId xmlns:a16="http://schemas.microsoft.com/office/drawing/2014/main" id="{BDE81862-5903-4214-B9A4-EA0421F79A50}"/>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06AAB683-CCCE-4229-99AE-79F74C277BA1}"/>
              </a:ext>
            </a:extLst>
          </p:cNvPr>
          <p:cNvSpPr>
            <a:spLocks noGrp="1"/>
          </p:cNvSpPr>
          <p:nvPr>
            <p:ph sz="half" idx="1"/>
          </p:nvPr>
        </p:nvSpPr>
        <p:spPr>
          <a:xfrm>
            <a:off x="306613" y="1230922"/>
            <a:ext cx="5687788" cy="5125915"/>
          </a:xfrm>
        </p:spPr>
        <p:txBody>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a:extLst>
              <a:ext uri="{FF2B5EF4-FFF2-40B4-BE49-F238E27FC236}">
                <a16:creationId xmlns:a16="http://schemas.microsoft.com/office/drawing/2014/main" id="{05D199ED-2261-466A-9ED6-384418167436}"/>
              </a:ext>
            </a:extLst>
          </p:cNvPr>
          <p:cNvSpPr>
            <a:spLocks noGrp="1"/>
          </p:cNvSpPr>
          <p:nvPr>
            <p:ph sz="half" idx="2"/>
          </p:nvPr>
        </p:nvSpPr>
        <p:spPr>
          <a:xfrm>
            <a:off x="6197599" y="1230923"/>
            <a:ext cx="5865447" cy="5125914"/>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ianummer 6">
            <a:extLst>
              <a:ext uri="{FF2B5EF4-FFF2-40B4-BE49-F238E27FC236}">
                <a16:creationId xmlns:a16="http://schemas.microsoft.com/office/drawing/2014/main" id="{3E8079A1-19A3-4456-87DA-620D0BCBE563}"/>
              </a:ext>
            </a:extLst>
          </p:cNvPr>
          <p:cNvSpPr>
            <a:spLocks noGrp="1"/>
          </p:cNvSpPr>
          <p:nvPr>
            <p:ph type="sldNum" sz="quarter" idx="12"/>
          </p:nvPr>
        </p:nvSpPr>
        <p:spPr/>
        <p:txBody>
          <a:bodyPr/>
          <a:lstStyle/>
          <a:p>
            <a:fld id="{178EF7B4-41E2-400E-80A8-6959545BA6EF}" type="slidenum">
              <a:rPr lang="nl-NL" smtClean="0"/>
              <a:t>‹nr.›</a:t>
            </a:fld>
            <a:endParaRPr lang="nl-NL"/>
          </a:p>
        </p:txBody>
      </p:sp>
      <p:sp>
        <p:nvSpPr>
          <p:cNvPr id="5" name="Tijdelijke aanduiding voor datum 4">
            <a:extLst>
              <a:ext uri="{FF2B5EF4-FFF2-40B4-BE49-F238E27FC236}">
                <a16:creationId xmlns:a16="http://schemas.microsoft.com/office/drawing/2014/main" id="{7D8A1E72-B2B2-441D-A178-33F16581379A}"/>
              </a:ext>
            </a:extLst>
          </p:cNvPr>
          <p:cNvSpPr>
            <a:spLocks noGrp="1"/>
          </p:cNvSpPr>
          <p:nvPr>
            <p:ph type="dt" sz="half" idx="10"/>
          </p:nvPr>
        </p:nvSpPr>
        <p:spPr/>
        <p:txBody>
          <a:bodyPr/>
          <a:lstStyle/>
          <a:p>
            <a:r>
              <a:rPr lang="nl-NL"/>
              <a:t>17-11-2023</a:t>
            </a:r>
            <a:endParaRPr lang="nl-NL" dirty="0"/>
          </a:p>
        </p:txBody>
      </p:sp>
    </p:spTree>
    <p:extLst>
      <p:ext uri="{BB962C8B-B14F-4D97-AF65-F5344CB8AC3E}">
        <p14:creationId xmlns:p14="http://schemas.microsoft.com/office/powerpoint/2010/main" val="2369839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4" name="Tijdelijke aanduiding voor voettekst 3">
            <a:extLst>
              <a:ext uri="{FF2B5EF4-FFF2-40B4-BE49-F238E27FC236}">
                <a16:creationId xmlns:a16="http://schemas.microsoft.com/office/drawing/2014/main" id="{4E6181B0-B4DF-4CF5-9FC7-A7302F848E50}"/>
              </a:ext>
            </a:extLst>
          </p:cNvPr>
          <p:cNvSpPr>
            <a:spLocks noGrp="1"/>
          </p:cNvSpPr>
          <p:nvPr>
            <p:ph type="ftr" sz="quarter" idx="11"/>
          </p:nvPr>
        </p:nvSpPr>
        <p:spPr/>
        <p:txBody>
          <a:bodyPr/>
          <a:lstStyle/>
          <a:p>
            <a:r>
              <a:rPr lang="nl-NL"/>
              <a:t>Koninklijk Actuarieel Genootschap    |   Johan de Witt Prijs 2023</a:t>
            </a:r>
            <a:endParaRPr lang="nl-NL" dirty="0"/>
          </a:p>
        </p:txBody>
      </p:sp>
      <p:sp>
        <p:nvSpPr>
          <p:cNvPr id="2" name="Titel 1">
            <a:extLst>
              <a:ext uri="{FF2B5EF4-FFF2-40B4-BE49-F238E27FC236}">
                <a16:creationId xmlns:a16="http://schemas.microsoft.com/office/drawing/2014/main" id="{88538744-B3F2-4EDF-8F11-B28A6DBDE117}"/>
              </a:ext>
            </a:extLst>
          </p:cNvPr>
          <p:cNvSpPr>
            <a:spLocks noGrp="1"/>
          </p:cNvSpPr>
          <p:nvPr>
            <p:ph type="title"/>
          </p:nvPr>
        </p:nvSpPr>
        <p:spPr/>
        <p:txBody>
          <a:bodyPr/>
          <a:lstStyle/>
          <a:p>
            <a:r>
              <a:rPr lang="nl-NL"/>
              <a:t>Klik om stijl te bewerken</a:t>
            </a:r>
          </a:p>
        </p:txBody>
      </p:sp>
      <p:sp>
        <p:nvSpPr>
          <p:cNvPr id="5" name="Tijdelijke aanduiding voor dianummer 4">
            <a:extLst>
              <a:ext uri="{FF2B5EF4-FFF2-40B4-BE49-F238E27FC236}">
                <a16:creationId xmlns:a16="http://schemas.microsoft.com/office/drawing/2014/main" id="{E8E3A8C9-271B-48E6-85F3-917F5BBB756C}"/>
              </a:ext>
            </a:extLst>
          </p:cNvPr>
          <p:cNvSpPr>
            <a:spLocks noGrp="1"/>
          </p:cNvSpPr>
          <p:nvPr>
            <p:ph type="sldNum" sz="quarter" idx="12"/>
          </p:nvPr>
        </p:nvSpPr>
        <p:spPr/>
        <p:txBody>
          <a:bodyPr/>
          <a:lstStyle/>
          <a:p>
            <a:fld id="{178EF7B4-41E2-400E-80A8-6959545BA6EF}" type="slidenum">
              <a:rPr lang="nl-NL" smtClean="0"/>
              <a:t>‹nr.›</a:t>
            </a:fld>
            <a:endParaRPr lang="nl-NL" dirty="0"/>
          </a:p>
        </p:txBody>
      </p:sp>
      <p:sp>
        <p:nvSpPr>
          <p:cNvPr id="3" name="Tijdelijke aanduiding voor datum 2">
            <a:extLst>
              <a:ext uri="{FF2B5EF4-FFF2-40B4-BE49-F238E27FC236}">
                <a16:creationId xmlns:a16="http://schemas.microsoft.com/office/drawing/2014/main" id="{21830665-99E8-404F-B494-05DA003CFFE1}"/>
              </a:ext>
            </a:extLst>
          </p:cNvPr>
          <p:cNvSpPr>
            <a:spLocks noGrp="1"/>
          </p:cNvSpPr>
          <p:nvPr>
            <p:ph type="dt" sz="half" idx="10"/>
          </p:nvPr>
        </p:nvSpPr>
        <p:spPr/>
        <p:txBody>
          <a:bodyPr/>
          <a:lstStyle/>
          <a:p>
            <a:r>
              <a:rPr lang="nl-NL"/>
              <a:t>17-11-2023</a:t>
            </a:r>
            <a:endParaRPr lang="nl-NL" dirty="0"/>
          </a:p>
        </p:txBody>
      </p:sp>
    </p:spTree>
    <p:extLst>
      <p:ext uri="{BB962C8B-B14F-4D97-AF65-F5344CB8AC3E}">
        <p14:creationId xmlns:p14="http://schemas.microsoft.com/office/powerpoint/2010/main" val="19426352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 Zonder titel">
    <p:spTree>
      <p:nvGrpSpPr>
        <p:cNvPr id="1" name=""/>
        <p:cNvGrpSpPr/>
        <p:nvPr/>
      </p:nvGrpSpPr>
      <p:grpSpPr>
        <a:xfrm>
          <a:off x="0" y="0"/>
          <a:ext cx="0" cy="0"/>
          <a:chOff x="0" y="0"/>
          <a:chExt cx="0" cy="0"/>
        </a:xfrm>
      </p:grpSpPr>
      <p:sp>
        <p:nvSpPr>
          <p:cNvPr id="4" name="Tijdelijke aanduiding voor voettekst 3">
            <a:extLst>
              <a:ext uri="{FF2B5EF4-FFF2-40B4-BE49-F238E27FC236}">
                <a16:creationId xmlns:a16="http://schemas.microsoft.com/office/drawing/2014/main" id="{4E6181B0-B4DF-4CF5-9FC7-A7302F848E50}"/>
              </a:ext>
            </a:extLst>
          </p:cNvPr>
          <p:cNvSpPr>
            <a:spLocks noGrp="1"/>
          </p:cNvSpPr>
          <p:nvPr>
            <p:ph type="ftr" sz="quarter" idx="11"/>
          </p:nvPr>
        </p:nvSpPr>
        <p:spPr/>
        <p:txBody>
          <a:bodyPr/>
          <a:lstStyle/>
          <a:p>
            <a:r>
              <a:rPr lang="nl-NL"/>
              <a:t>Koninklijk Actuarieel Genootschap    |   Johan de Witt Prijs 2023</a:t>
            </a:r>
            <a:endParaRPr lang="nl-NL" dirty="0"/>
          </a:p>
        </p:txBody>
      </p:sp>
      <p:sp>
        <p:nvSpPr>
          <p:cNvPr id="5" name="Tijdelijke aanduiding voor dianummer 4">
            <a:extLst>
              <a:ext uri="{FF2B5EF4-FFF2-40B4-BE49-F238E27FC236}">
                <a16:creationId xmlns:a16="http://schemas.microsoft.com/office/drawing/2014/main" id="{E8E3A8C9-271B-48E6-85F3-917F5BBB756C}"/>
              </a:ext>
            </a:extLst>
          </p:cNvPr>
          <p:cNvSpPr>
            <a:spLocks noGrp="1"/>
          </p:cNvSpPr>
          <p:nvPr>
            <p:ph type="sldNum" sz="quarter" idx="12"/>
          </p:nvPr>
        </p:nvSpPr>
        <p:spPr/>
        <p:txBody>
          <a:bodyPr/>
          <a:lstStyle/>
          <a:p>
            <a:fld id="{178EF7B4-41E2-400E-80A8-6959545BA6EF}" type="slidenum">
              <a:rPr lang="nl-NL" smtClean="0"/>
              <a:t>‹nr.›</a:t>
            </a:fld>
            <a:endParaRPr lang="nl-NL" dirty="0"/>
          </a:p>
        </p:txBody>
      </p:sp>
      <p:sp>
        <p:nvSpPr>
          <p:cNvPr id="3" name="Tijdelijke aanduiding voor datum 2">
            <a:extLst>
              <a:ext uri="{FF2B5EF4-FFF2-40B4-BE49-F238E27FC236}">
                <a16:creationId xmlns:a16="http://schemas.microsoft.com/office/drawing/2014/main" id="{21830665-99E8-404F-B494-05DA003CFFE1}"/>
              </a:ext>
            </a:extLst>
          </p:cNvPr>
          <p:cNvSpPr>
            <a:spLocks noGrp="1"/>
          </p:cNvSpPr>
          <p:nvPr>
            <p:ph type="dt" sz="half" idx="10"/>
          </p:nvPr>
        </p:nvSpPr>
        <p:spPr/>
        <p:txBody>
          <a:bodyPr/>
          <a:lstStyle/>
          <a:p>
            <a:r>
              <a:rPr lang="nl-NL"/>
              <a:t>17-11-2023</a:t>
            </a:r>
            <a:endParaRPr lang="nl-NL" dirty="0"/>
          </a:p>
        </p:txBody>
      </p:sp>
    </p:spTree>
    <p:extLst>
      <p:ext uri="{BB962C8B-B14F-4D97-AF65-F5344CB8AC3E}">
        <p14:creationId xmlns:p14="http://schemas.microsoft.com/office/powerpoint/2010/main" val="3430809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5" name="Tijdelijke aanduiding voor voettekst 4">
            <a:extLst>
              <a:ext uri="{FF2B5EF4-FFF2-40B4-BE49-F238E27FC236}">
                <a16:creationId xmlns:a16="http://schemas.microsoft.com/office/drawing/2014/main" id="{95EB1783-082A-4C10-91FF-86F8DEA40754}"/>
              </a:ext>
            </a:extLst>
          </p:cNvPr>
          <p:cNvSpPr>
            <a:spLocks noGrp="1"/>
          </p:cNvSpPr>
          <p:nvPr>
            <p:ph type="ftr" sz="quarter" idx="11"/>
          </p:nvPr>
        </p:nvSpPr>
        <p:spPr>
          <a:xfrm>
            <a:off x="565813" y="6534476"/>
            <a:ext cx="11605867" cy="324000"/>
          </a:xfrm>
        </p:spPr>
        <p:txBody>
          <a:bodyPr/>
          <a:lstStyle/>
          <a:p>
            <a:r>
              <a:rPr lang="nl-NL"/>
              <a:t>Koninklijk Actuarieel Genootschap    |   Johan de Witt Prijs 2023</a:t>
            </a:r>
          </a:p>
        </p:txBody>
      </p:sp>
      <p:sp>
        <p:nvSpPr>
          <p:cNvPr id="2" name="Titel 1">
            <a:extLst>
              <a:ext uri="{FF2B5EF4-FFF2-40B4-BE49-F238E27FC236}">
                <a16:creationId xmlns:a16="http://schemas.microsoft.com/office/drawing/2014/main" id="{9C48007A-937F-4CA8-BCC2-02209289829F}"/>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99B5ADB1-001E-451F-B4EC-CB6BE9F8FA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6" name="Tijdelijke aanduiding voor dianummer 5">
            <a:extLst>
              <a:ext uri="{FF2B5EF4-FFF2-40B4-BE49-F238E27FC236}">
                <a16:creationId xmlns:a16="http://schemas.microsoft.com/office/drawing/2014/main" id="{32E4AAE3-8C54-4433-B032-755CDCBAD66A}"/>
              </a:ext>
            </a:extLst>
          </p:cNvPr>
          <p:cNvSpPr>
            <a:spLocks noGrp="1"/>
          </p:cNvSpPr>
          <p:nvPr>
            <p:ph type="sldNum" sz="quarter" idx="12"/>
          </p:nvPr>
        </p:nvSpPr>
        <p:spPr/>
        <p:txBody>
          <a:bodyPr/>
          <a:lstStyle/>
          <a:p>
            <a:fld id="{178EF7B4-41E2-400E-80A8-6959545BA6EF}" type="slidenum">
              <a:rPr lang="nl-NL" smtClean="0"/>
              <a:t>‹nr.›</a:t>
            </a:fld>
            <a:endParaRPr lang="nl-NL" dirty="0"/>
          </a:p>
        </p:txBody>
      </p:sp>
      <p:sp>
        <p:nvSpPr>
          <p:cNvPr id="4" name="Tijdelijke aanduiding voor datum 3">
            <a:extLst>
              <a:ext uri="{FF2B5EF4-FFF2-40B4-BE49-F238E27FC236}">
                <a16:creationId xmlns:a16="http://schemas.microsoft.com/office/drawing/2014/main" id="{D5D9C75A-2561-4640-85B7-5D5799E25726}"/>
              </a:ext>
            </a:extLst>
          </p:cNvPr>
          <p:cNvSpPr>
            <a:spLocks noGrp="1"/>
          </p:cNvSpPr>
          <p:nvPr>
            <p:ph type="dt" sz="half" idx="10"/>
          </p:nvPr>
        </p:nvSpPr>
        <p:spPr/>
        <p:txBody>
          <a:bodyPr/>
          <a:lstStyle/>
          <a:p>
            <a:r>
              <a:rPr lang="nl-NL"/>
              <a:t>17-11-2023</a:t>
            </a:r>
            <a:endParaRPr lang="nl-NL" dirty="0"/>
          </a:p>
        </p:txBody>
      </p:sp>
    </p:spTree>
    <p:extLst>
      <p:ext uri="{BB962C8B-B14F-4D97-AF65-F5344CB8AC3E}">
        <p14:creationId xmlns:p14="http://schemas.microsoft.com/office/powerpoint/2010/main" val="27211900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5" name="Tijdelijke aanduiding voor voettekst 4">
            <a:extLst>
              <a:ext uri="{FF2B5EF4-FFF2-40B4-BE49-F238E27FC236}">
                <a16:creationId xmlns:a16="http://schemas.microsoft.com/office/drawing/2014/main" id="{CEED02A5-F8C4-49C5-8119-52C2A109B0AA}"/>
              </a:ext>
            </a:extLst>
          </p:cNvPr>
          <p:cNvSpPr>
            <a:spLocks noGrp="1"/>
          </p:cNvSpPr>
          <p:nvPr>
            <p:ph type="ftr" sz="quarter" idx="11"/>
          </p:nvPr>
        </p:nvSpPr>
        <p:spPr/>
        <p:txBody>
          <a:bodyPr/>
          <a:lstStyle/>
          <a:p>
            <a:r>
              <a:rPr lang="nl-NL"/>
              <a:t>Koninklijk Actuarieel Genootschap    |   Johan de Witt Prijs 2023</a:t>
            </a:r>
          </a:p>
        </p:txBody>
      </p:sp>
      <p:sp>
        <p:nvSpPr>
          <p:cNvPr id="2" name="Titel 1">
            <a:extLst>
              <a:ext uri="{FF2B5EF4-FFF2-40B4-BE49-F238E27FC236}">
                <a16:creationId xmlns:a16="http://schemas.microsoft.com/office/drawing/2014/main" id="{D08EE3BA-D9C9-4B52-8C41-44B08D2FE844}"/>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42FC1AC7-86B8-4AE6-9D16-B90A56FC0FBE}"/>
              </a:ext>
            </a:extLst>
          </p:cNvPr>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dianummer 5">
            <a:extLst>
              <a:ext uri="{FF2B5EF4-FFF2-40B4-BE49-F238E27FC236}">
                <a16:creationId xmlns:a16="http://schemas.microsoft.com/office/drawing/2014/main" id="{63051BB7-DED9-4D6A-A0FE-B46A36708069}"/>
              </a:ext>
            </a:extLst>
          </p:cNvPr>
          <p:cNvSpPr>
            <a:spLocks noGrp="1"/>
          </p:cNvSpPr>
          <p:nvPr>
            <p:ph type="sldNum" sz="quarter" idx="12"/>
          </p:nvPr>
        </p:nvSpPr>
        <p:spPr/>
        <p:txBody>
          <a:bodyPr/>
          <a:lstStyle/>
          <a:p>
            <a:fld id="{178EF7B4-41E2-400E-80A8-6959545BA6EF}" type="slidenum">
              <a:rPr lang="nl-NL" smtClean="0"/>
              <a:t>‹nr.›</a:t>
            </a:fld>
            <a:endParaRPr lang="nl-NL"/>
          </a:p>
        </p:txBody>
      </p:sp>
      <p:sp>
        <p:nvSpPr>
          <p:cNvPr id="4" name="Tijdelijke aanduiding voor datum 3">
            <a:extLst>
              <a:ext uri="{FF2B5EF4-FFF2-40B4-BE49-F238E27FC236}">
                <a16:creationId xmlns:a16="http://schemas.microsoft.com/office/drawing/2014/main" id="{596130AA-96F1-4083-A5CE-3ABAD38B2E62}"/>
              </a:ext>
            </a:extLst>
          </p:cNvPr>
          <p:cNvSpPr>
            <a:spLocks noGrp="1"/>
          </p:cNvSpPr>
          <p:nvPr>
            <p:ph type="dt" sz="half" idx="10"/>
          </p:nvPr>
        </p:nvSpPr>
        <p:spPr/>
        <p:txBody>
          <a:bodyPr/>
          <a:lstStyle/>
          <a:p>
            <a:r>
              <a:rPr lang="nl-NL"/>
              <a:t>17-11-2023</a:t>
            </a:r>
            <a:endParaRPr lang="nl-NL" dirty="0"/>
          </a:p>
        </p:txBody>
      </p:sp>
    </p:spTree>
    <p:extLst>
      <p:ext uri="{BB962C8B-B14F-4D97-AF65-F5344CB8AC3E}">
        <p14:creationId xmlns:p14="http://schemas.microsoft.com/office/powerpoint/2010/main" val="1478210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5" name="Tijdelijke aanduiding voor voettekst 4">
            <a:extLst>
              <a:ext uri="{FF2B5EF4-FFF2-40B4-BE49-F238E27FC236}">
                <a16:creationId xmlns:a16="http://schemas.microsoft.com/office/drawing/2014/main" id="{83068F8A-EFC2-49A4-83AD-186ED67518D7}"/>
              </a:ext>
            </a:extLst>
          </p:cNvPr>
          <p:cNvSpPr>
            <a:spLocks noGrp="1"/>
          </p:cNvSpPr>
          <p:nvPr>
            <p:ph type="ftr" sz="quarter" idx="11"/>
          </p:nvPr>
        </p:nvSpPr>
        <p:spPr/>
        <p:txBody>
          <a:bodyPr/>
          <a:lstStyle/>
          <a:p>
            <a:r>
              <a:rPr lang="nl-NL"/>
              <a:t>Koninklijk Actuarieel Genootschap    |   Johan de Witt Prijs 2023</a:t>
            </a:r>
          </a:p>
        </p:txBody>
      </p:sp>
      <p:sp>
        <p:nvSpPr>
          <p:cNvPr id="2" name="Titel 1">
            <a:extLst>
              <a:ext uri="{FF2B5EF4-FFF2-40B4-BE49-F238E27FC236}">
                <a16:creationId xmlns:a16="http://schemas.microsoft.com/office/drawing/2014/main" id="{88197EB0-FDE3-41A0-BC2E-733EFA5CA5BC}"/>
              </a:ext>
            </a:extLst>
          </p:cNvPr>
          <p:cNvSpPr>
            <a:spLocks noGrp="1"/>
          </p:cNvSpPr>
          <p:nvPr>
            <p:ph type="title"/>
          </p:nvPr>
        </p:nvSpPr>
        <p:spPr>
          <a:xfrm>
            <a:off x="838200" y="1099038"/>
            <a:ext cx="10515600" cy="3805278"/>
          </a:xfrm>
        </p:spPr>
        <p:txBody>
          <a:bodyPr anchor="b"/>
          <a:lstStyle>
            <a:lvl1pPr>
              <a:defRPr sz="6000"/>
            </a:lvl1pPr>
          </a:lstStyle>
          <a:p>
            <a:r>
              <a:rPr lang="nl-NL" dirty="0"/>
              <a:t>Klik om stijl te bewerken</a:t>
            </a:r>
          </a:p>
        </p:txBody>
      </p:sp>
      <p:sp>
        <p:nvSpPr>
          <p:cNvPr id="3" name="Tijdelijke aanduiding voor tekst 2">
            <a:extLst>
              <a:ext uri="{FF2B5EF4-FFF2-40B4-BE49-F238E27FC236}">
                <a16:creationId xmlns:a16="http://schemas.microsoft.com/office/drawing/2014/main" id="{A2239A85-9569-4DFF-93F3-AAB4D37F427D}"/>
              </a:ext>
            </a:extLst>
          </p:cNvPr>
          <p:cNvSpPr>
            <a:spLocks noGrp="1"/>
          </p:cNvSpPr>
          <p:nvPr>
            <p:ph type="body" idx="1"/>
          </p:nvPr>
        </p:nvSpPr>
        <p:spPr>
          <a:xfrm>
            <a:off x="831851" y="5029200"/>
            <a:ext cx="10515600" cy="1380392"/>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dirty="0"/>
              <a:t>Tekststijl van het model bewerken</a:t>
            </a:r>
          </a:p>
        </p:txBody>
      </p:sp>
      <p:sp>
        <p:nvSpPr>
          <p:cNvPr id="6" name="Tijdelijke aanduiding voor dianummer 5">
            <a:extLst>
              <a:ext uri="{FF2B5EF4-FFF2-40B4-BE49-F238E27FC236}">
                <a16:creationId xmlns:a16="http://schemas.microsoft.com/office/drawing/2014/main" id="{38258BCC-8DCB-46D4-8574-11C0D89EEBF1}"/>
              </a:ext>
            </a:extLst>
          </p:cNvPr>
          <p:cNvSpPr>
            <a:spLocks noGrp="1"/>
          </p:cNvSpPr>
          <p:nvPr>
            <p:ph type="sldNum" sz="quarter" idx="12"/>
          </p:nvPr>
        </p:nvSpPr>
        <p:spPr/>
        <p:txBody>
          <a:bodyPr/>
          <a:lstStyle/>
          <a:p>
            <a:fld id="{178EF7B4-41E2-400E-80A8-6959545BA6EF}" type="slidenum">
              <a:rPr lang="nl-NL" smtClean="0"/>
              <a:t>‹nr.›</a:t>
            </a:fld>
            <a:endParaRPr lang="nl-NL"/>
          </a:p>
        </p:txBody>
      </p:sp>
      <p:sp>
        <p:nvSpPr>
          <p:cNvPr id="4" name="Tijdelijke aanduiding voor datum 3">
            <a:extLst>
              <a:ext uri="{FF2B5EF4-FFF2-40B4-BE49-F238E27FC236}">
                <a16:creationId xmlns:a16="http://schemas.microsoft.com/office/drawing/2014/main" id="{5BF9C5C0-93E2-41AA-9E47-F28CC16C12EE}"/>
              </a:ext>
            </a:extLst>
          </p:cNvPr>
          <p:cNvSpPr>
            <a:spLocks noGrp="1"/>
          </p:cNvSpPr>
          <p:nvPr>
            <p:ph type="dt" sz="half" idx="10"/>
          </p:nvPr>
        </p:nvSpPr>
        <p:spPr/>
        <p:txBody>
          <a:bodyPr/>
          <a:lstStyle/>
          <a:p>
            <a:r>
              <a:rPr lang="nl-NL"/>
              <a:t>17-11-2023</a:t>
            </a:r>
            <a:endParaRPr lang="nl-NL" dirty="0"/>
          </a:p>
        </p:txBody>
      </p:sp>
    </p:spTree>
    <p:extLst>
      <p:ext uri="{BB962C8B-B14F-4D97-AF65-F5344CB8AC3E}">
        <p14:creationId xmlns:p14="http://schemas.microsoft.com/office/powerpoint/2010/main" val="17912564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D7C77837-28E6-4680-A10D-6A6B557D4096}"/>
              </a:ext>
            </a:extLst>
          </p:cNvPr>
          <p:cNvSpPr>
            <a:spLocks noGrp="1"/>
          </p:cNvSpPr>
          <p:nvPr>
            <p:ph type="title"/>
          </p:nvPr>
        </p:nvSpPr>
        <p:spPr>
          <a:xfrm>
            <a:off x="306613" y="105506"/>
            <a:ext cx="10631017" cy="900000"/>
          </a:xfrm>
          <a:prstGeom prst="rect">
            <a:avLst/>
          </a:prstGeom>
        </p:spPr>
        <p:txBody>
          <a:bodyPr vert="horz" lIns="91440" tIns="45720" rIns="91440" bIns="45720" rtlCol="0" anchor="ctr">
            <a:norm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B2BAA4FD-DD6F-487E-9990-F4D2E7342911}"/>
              </a:ext>
            </a:extLst>
          </p:cNvPr>
          <p:cNvSpPr>
            <a:spLocks noGrp="1"/>
          </p:cNvSpPr>
          <p:nvPr>
            <p:ph type="body" idx="1"/>
          </p:nvPr>
        </p:nvSpPr>
        <p:spPr>
          <a:xfrm>
            <a:off x="306613" y="1342048"/>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dianummer 5">
            <a:extLst>
              <a:ext uri="{FF2B5EF4-FFF2-40B4-BE49-F238E27FC236}">
                <a16:creationId xmlns:a16="http://schemas.microsoft.com/office/drawing/2014/main" id="{83001829-3246-4417-AF45-1610EB35719C}"/>
              </a:ext>
            </a:extLst>
          </p:cNvPr>
          <p:cNvSpPr>
            <a:spLocks noGrp="1"/>
          </p:cNvSpPr>
          <p:nvPr>
            <p:ph type="sldNum" sz="quarter" idx="4"/>
          </p:nvPr>
        </p:nvSpPr>
        <p:spPr>
          <a:xfrm>
            <a:off x="10456984" y="6552476"/>
            <a:ext cx="896816" cy="288000"/>
          </a:xfrm>
          <a:prstGeom prst="rect">
            <a:avLst/>
          </a:prstGeom>
        </p:spPr>
        <p:txBody>
          <a:bodyPr vert="horz" lIns="91440" tIns="45720" rIns="91440" bIns="45720" rtlCol="0" anchor="ctr"/>
          <a:lstStyle>
            <a:lvl1pPr algn="r">
              <a:defRPr sz="1400">
                <a:solidFill>
                  <a:schemeClr val="bg1">
                    <a:lumMod val="95000"/>
                  </a:schemeClr>
                </a:solidFill>
              </a:defRPr>
            </a:lvl1pPr>
          </a:lstStyle>
          <a:p>
            <a:fld id="{178EF7B4-41E2-400E-80A8-6959545BA6EF}" type="slidenum">
              <a:rPr lang="nl-NL" smtClean="0"/>
              <a:pPr/>
              <a:t>‹nr.›</a:t>
            </a:fld>
            <a:endParaRPr lang="nl-NL" dirty="0"/>
          </a:p>
        </p:txBody>
      </p:sp>
      <p:sp>
        <p:nvSpPr>
          <p:cNvPr id="10" name="Rechthoek 9">
            <a:extLst>
              <a:ext uri="{FF2B5EF4-FFF2-40B4-BE49-F238E27FC236}">
                <a16:creationId xmlns:a16="http://schemas.microsoft.com/office/drawing/2014/main" id="{EA322759-55D9-4DB6-ADB8-60C22C28C444}"/>
              </a:ext>
            </a:extLst>
          </p:cNvPr>
          <p:cNvSpPr/>
          <p:nvPr userDrawn="1"/>
        </p:nvSpPr>
        <p:spPr>
          <a:xfrm>
            <a:off x="306613" y="1090246"/>
            <a:ext cx="11758587" cy="14400"/>
          </a:xfrm>
          <a:prstGeom prst="rect">
            <a:avLst/>
          </a:prstGeom>
          <a:solidFill>
            <a:srgbClr val="01586B"/>
          </a:solidFill>
          <a:ln w="3175">
            <a:solidFill>
              <a:srgbClr val="0158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4" name="Tijdelijke aanduiding voor datum 3">
            <a:extLst>
              <a:ext uri="{FF2B5EF4-FFF2-40B4-BE49-F238E27FC236}">
                <a16:creationId xmlns:a16="http://schemas.microsoft.com/office/drawing/2014/main" id="{C197C0EB-B99E-483A-8B92-703529C72A27}"/>
              </a:ext>
            </a:extLst>
          </p:cNvPr>
          <p:cNvSpPr>
            <a:spLocks noGrp="1"/>
          </p:cNvSpPr>
          <p:nvPr>
            <p:ph type="dt" sz="half" idx="2"/>
          </p:nvPr>
        </p:nvSpPr>
        <p:spPr>
          <a:xfrm>
            <a:off x="8499232" y="6552476"/>
            <a:ext cx="1752601" cy="288000"/>
          </a:xfrm>
          <a:prstGeom prst="rect">
            <a:avLst/>
          </a:prstGeom>
        </p:spPr>
        <p:txBody>
          <a:bodyPr vert="horz" wrap="square" lIns="91440" tIns="45720" rIns="91440" bIns="45720" rtlCol="0" anchor="ctr"/>
          <a:lstStyle>
            <a:lvl1pPr algn="l">
              <a:defRPr sz="1400">
                <a:solidFill>
                  <a:schemeClr val="bg1">
                    <a:lumMod val="95000"/>
                  </a:schemeClr>
                </a:solidFill>
              </a:defRPr>
            </a:lvl1pPr>
          </a:lstStyle>
          <a:p>
            <a:r>
              <a:rPr lang="nl-NL"/>
              <a:t>17-11-2023</a:t>
            </a:r>
            <a:endParaRPr lang="nl-NL" dirty="0"/>
          </a:p>
        </p:txBody>
      </p:sp>
      <p:pic>
        <p:nvPicPr>
          <p:cNvPr id="14" name="Afbeelding 13">
            <a:extLst>
              <a:ext uri="{FF2B5EF4-FFF2-40B4-BE49-F238E27FC236}">
                <a16:creationId xmlns:a16="http://schemas.microsoft.com/office/drawing/2014/main" id="{1552390E-A5D8-43D1-8B09-44ED4FC75494}"/>
              </a:ext>
            </a:extLst>
          </p:cNvPr>
          <p:cNvPicPr>
            <a:picLocks noChangeAspect="1"/>
          </p:cNvPicPr>
          <p:nvPr userDrawn="1"/>
        </p:nvPicPr>
        <p:blipFill>
          <a:blip r:embed="rId9"/>
          <a:stretch>
            <a:fillRect/>
          </a:stretch>
        </p:blipFill>
        <p:spPr>
          <a:xfrm>
            <a:off x="11008343" y="51399"/>
            <a:ext cx="1056857" cy="954107"/>
          </a:xfrm>
          <a:prstGeom prst="rect">
            <a:avLst/>
          </a:prstGeom>
          <a:noFill/>
        </p:spPr>
      </p:pic>
      <p:sp>
        <p:nvSpPr>
          <p:cNvPr id="5" name="Tijdelijke aanduiding voor voettekst 4">
            <a:extLst>
              <a:ext uri="{FF2B5EF4-FFF2-40B4-BE49-F238E27FC236}">
                <a16:creationId xmlns:a16="http://schemas.microsoft.com/office/drawing/2014/main" id="{B74A912F-DD2B-41C0-BC7B-232D48D535A6}"/>
              </a:ext>
            </a:extLst>
          </p:cNvPr>
          <p:cNvSpPr>
            <a:spLocks noGrp="1"/>
          </p:cNvSpPr>
          <p:nvPr>
            <p:ph type="ftr" sz="quarter" idx="3"/>
          </p:nvPr>
        </p:nvSpPr>
        <p:spPr>
          <a:xfrm>
            <a:off x="565813" y="6534476"/>
            <a:ext cx="11605867" cy="324000"/>
          </a:xfrm>
          <a:prstGeom prst="rect">
            <a:avLst/>
          </a:prstGeom>
          <a:solidFill>
            <a:srgbClr val="01586B"/>
          </a:solidFill>
          <a:ln w="38100" cap="sq">
            <a:solidFill>
              <a:srgbClr val="01586B"/>
            </a:solidFill>
            <a:miter lim="800000"/>
          </a:ln>
        </p:spPr>
        <p:txBody>
          <a:bodyPr vert="horz" lIns="216000" tIns="45720" rIns="91440" bIns="45720" rtlCol="0" anchor="ctr"/>
          <a:lstStyle>
            <a:lvl1pPr algn="l">
              <a:defRPr sz="1400" b="0" kern="1200" spc="100" baseline="0">
                <a:solidFill>
                  <a:schemeClr val="bg1"/>
                </a:solidFill>
              </a:defRPr>
            </a:lvl1pPr>
          </a:lstStyle>
          <a:p>
            <a:r>
              <a:rPr lang="nl-NL" dirty="0"/>
              <a:t>Koninklijk Actuarieel Genootschap    |   Johan de Witt Prijs 2023</a:t>
            </a:r>
          </a:p>
        </p:txBody>
      </p:sp>
      <p:sp>
        <p:nvSpPr>
          <p:cNvPr id="11" name="Rechthoek 10">
            <a:extLst>
              <a:ext uri="{FF2B5EF4-FFF2-40B4-BE49-F238E27FC236}">
                <a16:creationId xmlns:a16="http://schemas.microsoft.com/office/drawing/2014/main" id="{1A1F9698-3C79-4FEA-B5E6-E129BE94EC4E}"/>
              </a:ext>
            </a:extLst>
          </p:cNvPr>
          <p:cNvSpPr/>
          <p:nvPr userDrawn="1"/>
        </p:nvSpPr>
        <p:spPr>
          <a:xfrm>
            <a:off x="0" y="6534000"/>
            <a:ext cx="537928" cy="324000"/>
          </a:xfrm>
          <a:prstGeom prst="rect">
            <a:avLst/>
          </a:prstGeom>
          <a:solidFill>
            <a:srgbClr val="01586B"/>
          </a:solidFill>
          <a:ln w="38100">
            <a:solidFill>
              <a:srgbClr val="0158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pic>
        <p:nvPicPr>
          <p:cNvPr id="13" name="Afbeelding 12">
            <a:extLst>
              <a:ext uri="{FF2B5EF4-FFF2-40B4-BE49-F238E27FC236}">
                <a16:creationId xmlns:a16="http://schemas.microsoft.com/office/drawing/2014/main" id="{7BE83739-7D40-4AF0-455E-E1178329F772}"/>
              </a:ext>
            </a:extLst>
          </p:cNvPr>
          <p:cNvPicPr>
            <a:picLocks noChangeAspect="1"/>
          </p:cNvPicPr>
          <p:nvPr userDrawn="1"/>
        </p:nvPicPr>
        <p:blipFill>
          <a:blip r:embed="rId10"/>
          <a:stretch>
            <a:fillRect/>
          </a:stretch>
        </p:blipFill>
        <p:spPr>
          <a:xfrm>
            <a:off x="117414" y="6552730"/>
            <a:ext cx="362639" cy="257474"/>
          </a:xfrm>
          <a:prstGeom prst="rect">
            <a:avLst/>
          </a:prstGeom>
        </p:spPr>
      </p:pic>
    </p:spTree>
    <p:extLst>
      <p:ext uri="{BB962C8B-B14F-4D97-AF65-F5344CB8AC3E}">
        <p14:creationId xmlns:p14="http://schemas.microsoft.com/office/powerpoint/2010/main" val="891722234"/>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3" r:id="rId5"/>
    <p:sldLayoutId id="2147483694" r:id="rId6"/>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D7C77837-28E6-4680-A10D-6A6B557D4096}"/>
              </a:ext>
            </a:extLst>
          </p:cNvPr>
          <p:cNvSpPr>
            <a:spLocks noGrp="1"/>
          </p:cNvSpPr>
          <p:nvPr>
            <p:ph type="title"/>
          </p:nvPr>
        </p:nvSpPr>
        <p:spPr>
          <a:xfrm>
            <a:off x="306613" y="105506"/>
            <a:ext cx="10631017" cy="900000"/>
          </a:xfrm>
          <a:prstGeom prst="rect">
            <a:avLst/>
          </a:prstGeom>
        </p:spPr>
        <p:txBody>
          <a:bodyPr vert="horz" lIns="91440" tIns="45720" rIns="91440" bIns="45720" rtlCol="0" anchor="ctr">
            <a:norm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B2BAA4FD-DD6F-487E-9990-F4D2E7342911}"/>
              </a:ext>
            </a:extLst>
          </p:cNvPr>
          <p:cNvSpPr>
            <a:spLocks noGrp="1"/>
          </p:cNvSpPr>
          <p:nvPr>
            <p:ph type="body" idx="1"/>
          </p:nvPr>
        </p:nvSpPr>
        <p:spPr>
          <a:xfrm>
            <a:off x="306613" y="1342048"/>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dianummer 5">
            <a:extLst>
              <a:ext uri="{FF2B5EF4-FFF2-40B4-BE49-F238E27FC236}">
                <a16:creationId xmlns:a16="http://schemas.microsoft.com/office/drawing/2014/main" id="{83001829-3246-4417-AF45-1610EB35719C}"/>
              </a:ext>
            </a:extLst>
          </p:cNvPr>
          <p:cNvSpPr>
            <a:spLocks noGrp="1"/>
          </p:cNvSpPr>
          <p:nvPr>
            <p:ph type="sldNum" sz="quarter" idx="4"/>
          </p:nvPr>
        </p:nvSpPr>
        <p:spPr>
          <a:xfrm>
            <a:off x="10456984" y="6552476"/>
            <a:ext cx="896816" cy="288000"/>
          </a:xfrm>
          <a:prstGeom prst="rect">
            <a:avLst/>
          </a:prstGeom>
        </p:spPr>
        <p:txBody>
          <a:bodyPr vert="horz" lIns="91440" tIns="45720" rIns="91440" bIns="45720" rtlCol="0" anchor="ctr"/>
          <a:lstStyle>
            <a:lvl1pPr algn="r">
              <a:defRPr sz="1400">
                <a:solidFill>
                  <a:schemeClr val="bg1">
                    <a:lumMod val="95000"/>
                  </a:schemeClr>
                </a:solidFill>
              </a:defRPr>
            </a:lvl1pPr>
          </a:lstStyle>
          <a:p>
            <a:fld id="{178EF7B4-41E2-400E-80A8-6959545BA6EF}" type="slidenum">
              <a:rPr lang="nl-NL" smtClean="0"/>
              <a:pPr/>
              <a:t>‹nr.›</a:t>
            </a:fld>
            <a:endParaRPr lang="nl-NL" dirty="0"/>
          </a:p>
        </p:txBody>
      </p:sp>
      <p:sp>
        <p:nvSpPr>
          <p:cNvPr id="4" name="Tijdelijke aanduiding voor datum 3">
            <a:extLst>
              <a:ext uri="{FF2B5EF4-FFF2-40B4-BE49-F238E27FC236}">
                <a16:creationId xmlns:a16="http://schemas.microsoft.com/office/drawing/2014/main" id="{C197C0EB-B99E-483A-8B92-703529C72A27}"/>
              </a:ext>
            </a:extLst>
          </p:cNvPr>
          <p:cNvSpPr>
            <a:spLocks noGrp="1"/>
          </p:cNvSpPr>
          <p:nvPr>
            <p:ph type="dt" sz="half" idx="2"/>
          </p:nvPr>
        </p:nvSpPr>
        <p:spPr>
          <a:xfrm>
            <a:off x="8499232" y="6552476"/>
            <a:ext cx="1752601" cy="288000"/>
          </a:xfrm>
          <a:prstGeom prst="rect">
            <a:avLst/>
          </a:prstGeom>
        </p:spPr>
        <p:txBody>
          <a:bodyPr vert="horz" wrap="square" lIns="91440" tIns="45720" rIns="91440" bIns="45720" rtlCol="0" anchor="ctr"/>
          <a:lstStyle>
            <a:lvl1pPr algn="l">
              <a:defRPr sz="1400">
                <a:solidFill>
                  <a:schemeClr val="bg1">
                    <a:lumMod val="95000"/>
                  </a:schemeClr>
                </a:solidFill>
              </a:defRPr>
            </a:lvl1pPr>
          </a:lstStyle>
          <a:p>
            <a:r>
              <a:rPr lang="nl-NL"/>
              <a:t>17-11-2023</a:t>
            </a:r>
            <a:endParaRPr lang="nl-NL" dirty="0"/>
          </a:p>
        </p:txBody>
      </p:sp>
      <p:sp>
        <p:nvSpPr>
          <p:cNvPr id="5" name="Tijdelijke aanduiding voor voettekst 4">
            <a:extLst>
              <a:ext uri="{FF2B5EF4-FFF2-40B4-BE49-F238E27FC236}">
                <a16:creationId xmlns:a16="http://schemas.microsoft.com/office/drawing/2014/main" id="{B74A912F-DD2B-41C0-BC7B-232D48D535A6}"/>
              </a:ext>
            </a:extLst>
          </p:cNvPr>
          <p:cNvSpPr>
            <a:spLocks noGrp="1"/>
          </p:cNvSpPr>
          <p:nvPr>
            <p:ph type="ftr" sz="quarter" idx="3"/>
          </p:nvPr>
        </p:nvSpPr>
        <p:spPr>
          <a:xfrm>
            <a:off x="565813" y="6534476"/>
            <a:ext cx="11605867" cy="324000"/>
          </a:xfrm>
          <a:prstGeom prst="rect">
            <a:avLst/>
          </a:prstGeom>
          <a:solidFill>
            <a:srgbClr val="01586B"/>
          </a:solidFill>
          <a:ln w="38100" cap="sq">
            <a:solidFill>
              <a:srgbClr val="01586B"/>
            </a:solidFill>
            <a:miter lim="800000"/>
          </a:ln>
        </p:spPr>
        <p:txBody>
          <a:bodyPr vert="horz" lIns="216000" tIns="45720" rIns="91440" bIns="45720" rtlCol="0" anchor="ctr"/>
          <a:lstStyle>
            <a:lvl1pPr algn="l">
              <a:defRPr sz="1400" b="0" spc="100" baseline="0">
                <a:solidFill>
                  <a:schemeClr val="bg1"/>
                </a:solidFill>
              </a:defRPr>
            </a:lvl1pPr>
          </a:lstStyle>
          <a:p>
            <a:r>
              <a:rPr lang="nl-NL" dirty="0"/>
              <a:t>Koninklijk Actuarieel Genootschap    |   Johan de Witt Prijs 2023</a:t>
            </a:r>
          </a:p>
        </p:txBody>
      </p:sp>
      <p:sp>
        <p:nvSpPr>
          <p:cNvPr id="11" name="Rechthoek 10">
            <a:extLst>
              <a:ext uri="{FF2B5EF4-FFF2-40B4-BE49-F238E27FC236}">
                <a16:creationId xmlns:a16="http://schemas.microsoft.com/office/drawing/2014/main" id="{1A1F9698-3C79-4FEA-B5E6-E129BE94EC4E}"/>
              </a:ext>
            </a:extLst>
          </p:cNvPr>
          <p:cNvSpPr/>
          <p:nvPr userDrawn="1"/>
        </p:nvSpPr>
        <p:spPr>
          <a:xfrm>
            <a:off x="0" y="6534000"/>
            <a:ext cx="537928" cy="324000"/>
          </a:xfrm>
          <a:prstGeom prst="rect">
            <a:avLst/>
          </a:prstGeom>
          <a:solidFill>
            <a:srgbClr val="01586B"/>
          </a:solidFill>
          <a:ln w="38100">
            <a:solidFill>
              <a:srgbClr val="0158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pic>
        <p:nvPicPr>
          <p:cNvPr id="13" name="Afbeelding 12">
            <a:extLst>
              <a:ext uri="{FF2B5EF4-FFF2-40B4-BE49-F238E27FC236}">
                <a16:creationId xmlns:a16="http://schemas.microsoft.com/office/drawing/2014/main" id="{7BE83739-7D40-4AF0-455E-E1178329F772}"/>
              </a:ext>
            </a:extLst>
          </p:cNvPr>
          <p:cNvPicPr>
            <a:picLocks noChangeAspect="1"/>
          </p:cNvPicPr>
          <p:nvPr userDrawn="1"/>
        </p:nvPicPr>
        <p:blipFill>
          <a:blip r:embed="rId9"/>
          <a:stretch>
            <a:fillRect/>
          </a:stretch>
        </p:blipFill>
        <p:spPr>
          <a:xfrm>
            <a:off x="117414" y="6552730"/>
            <a:ext cx="362639" cy="257474"/>
          </a:xfrm>
          <a:prstGeom prst="rect">
            <a:avLst/>
          </a:prstGeom>
        </p:spPr>
      </p:pic>
    </p:spTree>
    <p:extLst>
      <p:ext uri="{BB962C8B-B14F-4D97-AF65-F5344CB8AC3E}">
        <p14:creationId xmlns:p14="http://schemas.microsoft.com/office/powerpoint/2010/main" val="2871099645"/>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5.xml"/><Relationship Id="rId4" Type="http://schemas.openxmlformats.org/officeDocument/2006/relationships/image" Target="../media/image39.jpeg"/></Relationships>
</file>

<file path=ppt/slides/_rels/slide1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s/_rels/slide1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5.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6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hyperlink" Target="https://www.fotokok.nl/" TargetMode="External"/><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30.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a:extLst>
              <a:ext uri="{FF2B5EF4-FFF2-40B4-BE49-F238E27FC236}">
                <a16:creationId xmlns:a16="http://schemas.microsoft.com/office/drawing/2014/main" id="{0FCBBF1F-D0AC-4C65-9315-B527697179FE}"/>
              </a:ext>
            </a:extLst>
          </p:cNvPr>
          <p:cNvSpPr>
            <a:spLocks noGrp="1"/>
          </p:cNvSpPr>
          <p:nvPr>
            <p:ph type="ftr" sz="quarter" idx="11"/>
          </p:nvPr>
        </p:nvSpPr>
        <p:spPr/>
        <p:txBody>
          <a:bodyPr/>
          <a:lstStyle/>
          <a:p>
            <a:r>
              <a:rPr lang="nl-NL"/>
              <a:t>Koninklijk Actuarieel Genootschap    |   Johan de Witt Prijs 2023</a:t>
            </a:r>
            <a:endParaRPr lang="nl-NL" dirty="0"/>
          </a:p>
        </p:txBody>
      </p:sp>
      <p:sp>
        <p:nvSpPr>
          <p:cNvPr id="2" name="Titel 1"/>
          <p:cNvSpPr>
            <a:spLocks noGrp="1"/>
          </p:cNvSpPr>
          <p:nvPr>
            <p:ph type="title"/>
          </p:nvPr>
        </p:nvSpPr>
        <p:spPr/>
        <p:txBody>
          <a:bodyPr>
            <a:normAutofit/>
          </a:bodyPr>
          <a:lstStyle/>
          <a:p>
            <a:r>
              <a:rPr lang="nl-NL" sz="3600" dirty="0">
                <a:latin typeface="Verdana" panose="020B0604030504040204" pitchFamily="34" charset="0"/>
                <a:ea typeface="Verdana" panose="020B0604030504040204" pitchFamily="34" charset="0"/>
                <a:cs typeface="Verdana" panose="020B0604030504040204" pitchFamily="34" charset="0"/>
              </a:rPr>
              <a:t>Johan de Witt Prijs 2023</a:t>
            </a:r>
          </a:p>
        </p:txBody>
      </p:sp>
      <p:sp>
        <p:nvSpPr>
          <p:cNvPr id="14" name="Tijdelijke aanduiding voor dianummer 13">
            <a:extLst>
              <a:ext uri="{FF2B5EF4-FFF2-40B4-BE49-F238E27FC236}">
                <a16:creationId xmlns:a16="http://schemas.microsoft.com/office/drawing/2014/main" id="{FA782BDE-861D-4A96-9F2C-907CAAF2F340}"/>
              </a:ext>
            </a:extLst>
          </p:cNvPr>
          <p:cNvSpPr>
            <a:spLocks noGrp="1"/>
          </p:cNvSpPr>
          <p:nvPr>
            <p:ph type="sldNum" sz="quarter" idx="12"/>
          </p:nvPr>
        </p:nvSpPr>
        <p:spPr/>
        <p:txBody>
          <a:bodyPr/>
          <a:lstStyle/>
          <a:p>
            <a:fld id="{178EF7B4-41E2-400E-80A8-6959545BA6EF}" type="slidenum">
              <a:rPr lang="nl-NL" smtClean="0"/>
              <a:pPr/>
              <a:t>1</a:t>
            </a:fld>
            <a:endParaRPr lang="nl-NL" dirty="0"/>
          </a:p>
        </p:txBody>
      </p:sp>
      <p:sp>
        <p:nvSpPr>
          <p:cNvPr id="15" name="Tijdelijke aanduiding voor datum 14">
            <a:extLst>
              <a:ext uri="{FF2B5EF4-FFF2-40B4-BE49-F238E27FC236}">
                <a16:creationId xmlns:a16="http://schemas.microsoft.com/office/drawing/2014/main" id="{B0CB7DCD-E7BF-4EB3-85AC-683AB24A8A82}"/>
              </a:ext>
            </a:extLst>
          </p:cNvPr>
          <p:cNvSpPr>
            <a:spLocks noGrp="1"/>
          </p:cNvSpPr>
          <p:nvPr>
            <p:ph type="dt" sz="half" idx="10"/>
          </p:nvPr>
        </p:nvSpPr>
        <p:spPr/>
        <p:txBody>
          <a:bodyPr/>
          <a:lstStyle/>
          <a:p>
            <a:r>
              <a:rPr lang="nl-NL"/>
              <a:t>17-11-2023</a:t>
            </a:r>
            <a:endParaRPr lang="nl-NL" dirty="0"/>
          </a:p>
        </p:txBody>
      </p:sp>
      <p:sp>
        <p:nvSpPr>
          <p:cNvPr id="6" name="Tekstvak 5">
            <a:extLst>
              <a:ext uri="{FF2B5EF4-FFF2-40B4-BE49-F238E27FC236}">
                <a16:creationId xmlns:a16="http://schemas.microsoft.com/office/drawing/2014/main" id="{BAE7C6C9-9FE1-0457-250A-EFA734730F1D}"/>
              </a:ext>
            </a:extLst>
          </p:cNvPr>
          <p:cNvSpPr txBox="1"/>
          <p:nvPr/>
        </p:nvSpPr>
        <p:spPr>
          <a:xfrm>
            <a:off x="11821886" y="1940767"/>
            <a:ext cx="184731" cy="369332"/>
          </a:xfrm>
          <a:prstGeom prst="rect">
            <a:avLst/>
          </a:prstGeom>
          <a:noFill/>
        </p:spPr>
        <p:txBody>
          <a:bodyPr wrap="none" rtlCol="0">
            <a:spAutoFit/>
          </a:bodyPr>
          <a:lstStyle/>
          <a:p>
            <a:endParaRPr lang="nl-NL" dirty="0"/>
          </a:p>
        </p:txBody>
      </p:sp>
      <p:sp>
        <p:nvSpPr>
          <p:cNvPr id="8" name="Rechthoek 7">
            <a:extLst>
              <a:ext uri="{FF2B5EF4-FFF2-40B4-BE49-F238E27FC236}">
                <a16:creationId xmlns:a16="http://schemas.microsoft.com/office/drawing/2014/main" id="{B40004C3-85E1-B930-CDBC-4A949AC3148B}"/>
              </a:ext>
            </a:extLst>
          </p:cNvPr>
          <p:cNvSpPr/>
          <p:nvPr/>
        </p:nvSpPr>
        <p:spPr>
          <a:xfrm>
            <a:off x="0" y="6534000"/>
            <a:ext cx="537928" cy="324000"/>
          </a:xfrm>
          <a:prstGeom prst="rect">
            <a:avLst/>
          </a:prstGeom>
          <a:solidFill>
            <a:srgbClr val="01586B"/>
          </a:solidFill>
          <a:ln w="38100">
            <a:solidFill>
              <a:srgbClr val="0158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pic>
        <p:nvPicPr>
          <p:cNvPr id="9" name="Afbeelding 8">
            <a:extLst>
              <a:ext uri="{FF2B5EF4-FFF2-40B4-BE49-F238E27FC236}">
                <a16:creationId xmlns:a16="http://schemas.microsoft.com/office/drawing/2014/main" id="{88B3D704-C8D0-36B8-ACFC-62D0111BA477}"/>
              </a:ext>
            </a:extLst>
          </p:cNvPr>
          <p:cNvPicPr>
            <a:picLocks noChangeAspect="1"/>
          </p:cNvPicPr>
          <p:nvPr/>
        </p:nvPicPr>
        <p:blipFill>
          <a:blip r:embed="rId3"/>
          <a:stretch>
            <a:fillRect/>
          </a:stretch>
        </p:blipFill>
        <p:spPr>
          <a:xfrm>
            <a:off x="117414" y="6552730"/>
            <a:ext cx="362639" cy="257474"/>
          </a:xfrm>
          <a:prstGeom prst="rect">
            <a:avLst/>
          </a:prstGeom>
        </p:spPr>
      </p:pic>
      <p:pic>
        <p:nvPicPr>
          <p:cNvPr id="16" name="Afbeelding 15">
            <a:extLst>
              <a:ext uri="{FF2B5EF4-FFF2-40B4-BE49-F238E27FC236}">
                <a16:creationId xmlns:a16="http://schemas.microsoft.com/office/drawing/2014/main" id="{B4D02329-1593-5F5E-201E-E89E7112085B}"/>
              </a:ext>
            </a:extLst>
          </p:cNvPr>
          <p:cNvPicPr>
            <a:picLocks noChangeAspect="1"/>
          </p:cNvPicPr>
          <p:nvPr/>
        </p:nvPicPr>
        <p:blipFill>
          <a:blip r:embed="rId4"/>
          <a:stretch>
            <a:fillRect/>
          </a:stretch>
        </p:blipFill>
        <p:spPr>
          <a:xfrm>
            <a:off x="-23150" y="1075196"/>
            <a:ext cx="12215150" cy="5450400"/>
          </a:xfrm>
          <a:prstGeom prst="rect">
            <a:avLst/>
          </a:prstGeom>
        </p:spPr>
      </p:pic>
      <p:sp>
        <p:nvSpPr>
          <p:cNvPr id="13" name="Tekstvak 12">
            <a:extLst>
              <a:ext uri="{FF2B5EF4-FFF2-40B4-BE49-F238E27FC236}">
                <a16:creationId xmlns:a16="http://schemas.microsoft.com/office/drawing/2014/main" id="{4F302D07-74B1-4336-98C5-C8C2AEBC7267}"/>
              </a:ext>
            </a:extLst>
          </p:cNvPr>
          <p:cNvSpPr txBox="1"/>
          <p:nvPr/>
        </p:nvSpPr>
        <p:spPr>
          <a:xfrm>
            <a:off x="7430801" y="2490625"/>
            <a:ext cx="4575816" cy="971100"/>
          </a:xfrm>
          <a:prstGeom prst="rect">
            <a:avLst/>
          </a:prstGeom>
          <a:noFill/>
        </p:spPr>
        <p:txBody>
          <a:bodyPr wrap="square">
            <a:spAutoFit/>
          </a:bodyPr>
          <a:lstStyle/>
          <a:p>
            <a:pPr algn="ctr">
              <a:lnSpc>
                <a:spcPct val="150000"/>
              </a:lnSpc>
            </a:pPr>
            <a:r>
              <a:rPr lang="nl-NL" sz="4400" dirty="0">
                <a:ln>
                  <a:solidFill>
                    <a:schemeClr val="tx1">
                      <a:lumMod val="65000"/>
                      <a:lumOff val="35000"/>
                    </a:schemeClr>
                  </a:solidFill>
                </a:ln>
                <a:solidFill>
                  <a:srgbClr val="01586B"/>
                </a:solidFill>
                <a:latin typeface="Verdana" panose="020B0604030504040204" pitchFamily="34" charset="0"/>
                <a:ea typeface="Verdana" panose="020B0604030504040204" pitchFamily="34" charset="0"/>
                <a:cs typeface="Verdana" panose="020B0604030504040204" pitchFamily="34" charset="0"/>
              </a:rPr>
              <a:t>Prijsuitreiking </a:t>
            </a:r>
          </a:p>
        </p:txBody>
      </p:sp>
    </p:spTree>
    <p:extLst>
      <p:ext uri="{BB962C8B-B14F-4D97-AF65-F5344CB8AC3E}">
        <p14:creationId xmlns:p14="http://schemas.microsoft.com/office/powerpoint/2010/main" val="27832851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A good looking man mathematician in a blue suit  is sitting at a modern desk. He is looking at a magic crystal bal that predicts the future. De room if full of paintings with mathematical formula's. The crystal ball shows the word &quot;YES&quot;. Use mostly light color shades in white, gray and blue.">
            <a:extLst>
              <a:ext uri="{FF2B5EF4-FFF2-40B4-BE49-F238E27FC236}">
                <a16:creationId xmlns:a16="http://schemas.microsoft.com/office/drawing/2014/main" id="{2620A343-3C49-3DAA-C647-B3A508321A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1788" y="1206536"/>
            <a:ext cx="5040000" cy="5040000"/>
          </a:xfrm>
          <a:prstGeom prst="rect">
            <a:avLst/>
          </a:prstGeom>
          <a:noFill/>
          <a:extLst>
            <a:ext uri="{909E8E84-426E-40DD-AFC4-6F175D3DCCD1}">
              <a14:hiddenFill xmlns:a14="http://schemas.microsoft.com/office/drawing/2010/main">
                <a:solidFill>
                  <a:srgbClr val="FFFFFF"/>
                </a:solidFill>
              </a14:hiddenFill>
            </a:ext>
          </a:extLst>
        </p:spPr>
      </p:pic>
      <p:sp>
        <p:nvSpPr>
          <p:cNvPr id="2" name="Tijdelijke aanduiding voor voettekst 1">
            <a:extLst>
              <a:ext uri="{FF2B5EF4-FFF2-40B4-BE49-F238E27FC236}">
                <a16:creationId xmlns:a16="http://schemas.microsoft.com/office/drawing/2014/main" id="{AAACFD6B-0DED-A655-C694-8D8216C3F210}"/>
              </a:ext>
            </a:extLst>
          </p:cNvPr>
          <p:cNvSpPr>
            <a:spLocks noGrp="1"/>
          </p:cNvSpPr>
          <p:nvPr>
            <p:ph type="ftr" sz="quarter" idx="11"/>
          </p:nvPr>
        </p:nvSpPr>
        <p:spPr/>
        <p:txBody>
          <a:bodyPr/>
          <a:lstStyle/>
          <a:p>
            <a:r>
              <a:rPr lang="nl-NL"/>
              <a:t>Koninklijk Actuarieel Genootschap    |   Johan de Witt Prijs 2023</a:t>
            </a:r>
            <a:endParaRPr lang="nl-NL" dirty="0"/>
          </a:p>
        </p:txBody>
      </p:sp>
      <p:sp>
        <p:nvSpPr>
          <p:cNvPr id="5" name="Titel 4">
            <a:extLst>
              <a:ext uri="{FF2B5EF4-FFF2-40B4-BE49-F238E27FC236}">
                <a16:creationId xmlns:a16="http://schemas.microsoft.com/office/drawing/2014/main" id="{7196064B-BAFF-9CF7-31C7-FF2D01DCC37E}"/>
              </a:ext>
            </a:extLst>
          </p:cNvPr>
          <p:cNvSpPr>
            <a:spLocks noGrp="1"/>
          </p:cNvSpPr>
          <p:nvPr>
            <p:ph type="title"/>
          </p:nvPr>
        </p:nvSpPr>
        <p:spPr/>
        <p:txBody>
          <a:bodyPr>
            <a:normAutofit/>
          </a:bodyPr>
          <a:lstStyle/>
          <a:p>
            <a:r>
              <a:rPr lang="nl-NL" sz="3600" dirty="0">
                <a:latin typeface="Verdana" panose="020B0604030504040204" pitchFamily="34" charset="0"/>
                <a:ea typeface="Verdana" panose="020B0604030504040204" pitchFamily="34" charset="0"/>
              </a:rPr>
              <a:t>Maatschappelijke Relevantie Scripties?</a:t>
            </a:r>
          </a:p>
        </p:txBody>
      </p:sp>
      <p:sp>
        <p:nvSpPr>
          <p:cNvPr id="3" name="Tijdelijke aanduiding voor dianummer 2">
            <a:extLst>
              <a:ext uri="{FF2B5EF4-FFF2-40B4-BE49-F238E27FC236}">
                <a16:creationId xmlns:a16="http://schemas.microsoft.com/office/drawing/2014/main" id="{C9CB0F48-8061-144F-9852-27518BCDF3F2}"/>
              </a:ext>
            </a:extLst>
          </p:cNvPr>
          <p:cNvSpPr>
            <a:spLocks noGrp="1"/>
          </p:cNvSpPr>
          <p:nvPr>
            <p:ph type="sldNum" sz="quarter" idx="12"/>
          </p:nvPr>
        </p:nvSpPr>
        <p:spPr/>
        <p:txBody>
          <a:bodyPr/>
          <a:lstStyle/>
          <a:p>
            <a:fld id="{178EF7B4-41E2-400E-80A8-6959545BA6EF}" type="slidenum">
              <a:rPr lang="nl-NL" smtClean="0"/>
              <a:t>10</a:t>
            </a:fld>
            <a:endParaRPr lang="nl-NL" dirty="0"/>
          </a:p>
        </p:txBody>
      </p:sp>
      <p:sp>
        <p:nvSpPr>
          <p:cNvPr id="4" name="Tijdelijke aanduiding voor datum 3">
            <a:extLst>
              <a:ext uri="{FF2B5EF4-FFF2-40B4-BE49-F238E27FC236}">
                <a16:creationId xmlns:a16="http://schemas.microsoft.com/office/drawing/2014/main" id="{81211E5B-C3DA-6A1A-F75C-4F6C1DE9580A}"/>
              </a:ext>
            </a:extLst>
          </p:cNvPr>
          <p:cNvSpPr>
            <a:spLocks noGrp="1"/>
          </p:cNvSpPr>
          <p:nvPr>
            <p:ph type="dt" sz="half" idx="10"/>
          </p:nvPr>
        </p:nvSpPr>
        <p:spPr/>
        <p:txBody>
          <a:bodyPr/>
          <a:lstStyle/>
          <a:p>
            <a:r>
              <a:rPr lang="nl-NL"/>
              <a:t>17-11-2023</a:t>
            </a:r>
            <a:endParaRPr lang="nl-NL" dirty="0"/>
          </a:p>
        </p:txBody>
      </p:sp>
      <p:pic>
        <p:nvPicPr>
          <p:cNvPr id="8" name="Afbeelding 7">
            <a:extLst>
              <a:ext uri="{FF2B5EF4-FFF2-40B4-BE49-F238E27FC236}">
                <a16:creationId xmlns:a16="http://schemas.microsoft.com/office/drawing/2014/main" id="{9CCD0F22-EA23-1A5B-6F99-3344BAD0C7F3}"/>
              </a:ext>
            </a:extLst>
          </p:cNvPr>
          <p:cNvPicPr>
            <a:picLocks noChangeAspect="1"/>
          </p:cNvPicPr>
          <p:nvPr/>
        </p:nvPicPr>
        <p:blipFill>
          <a:blip r:embed="rId3"/>
          <a:stretch>
            <a:fillRect/>
          </a:stretch>
        </p:blipFill>
        <p:spPr>
          <a:xfrm>
            <a:off x="442030" y="1822496"/>
            <a:ext cx="5562600" cy="3706030"/>
          </a:xfrm>
          <a:prstGeom prst="rect">
            <a:avLst/>
          </a:prstGeom>
        </p:spPr>
      </p:pic>
      <p:pic>
        <p:nvPicPr>
          <p:cNvPr id="1026" name="Picture 2" descr="A pretty woman mathematician in a blue dress  is sitting at a modern desk. She is looking at a magic crystal bal that predicts the future. De room if full of paintings with mathematical formula's. The crystal ball shows the word &quot;YES&quot;. Use mostly light color shades in white, gray and blue.">
            <a:extLst>
              <a:ext uri="{FF2B5EF4-FFF2-40B4-BE49-F238E27FC236}">
                <a16:creationId xmlns:a16="http://schemas.microsoft.com/office/drawing/2014/main" id="{3F5E85C0-DAA4-F875-2793-2C81126D9A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1788" y="1197536"/>
            <a:ext cx="5040000" cy="50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92261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xit" presetSubtype="2" fill="hold" nodeType="clickEffect">
                                  <p:stCondLst>
                                    <p:cond delay="0"/>
                                  </p:stCondLst>
                                  <p:childTnLst>
                                    <p:anim calcmode="lin" valueType="num">
                                      <p:cBhvr additive="base">
                                        <p:cTn id="21" dur="500"/>
                                        <p:tgtEl>
                                          <p:spTgt spid="1028"/>
                                        </p:tgtEl>
                                        <p:attrNameLst>
                                          <p:attrName>ppt_x</p:attrName>
                                        </p:attrNameLst>
                                      </p:cBhvr>
                                      <p:tavLst>
                                        <p:tav tm="0">
                                          <p:val>
                                            <p:strVal val="ppt_x"/>
                                          </p:val>
                                        </p:tav>
                                        <p:tav tm="100000">
                                          <p:val>
                                            <p:strVal val="1+ppt_w/2"/>
                                          </p:val>
                                        </p:tav>
                                      </p:tavLst>
                                    </p:anim>
                                    <p:anim calcmode="lin" valueType="num">
                                      <p:cBhvr additive="base">
                                        <p:cTn id="22" dur="500"/>
                                        <p:tgtEl>
                                          <p:spTgt spid="1028"/>
                                        </p:tgtEl>
                                        <p:attrNameLst>
                                          <p:attrName>ppt_y</p:attrName>
                                        </p:attrNameLst>
                                      </p:cBhvr>
                                      <p:tavLst>
                                        <p:tav tm="0">
                                          <p:val>
                                            <p:strVal val="ppt_y"/>
                                          </p:val>
                                        </p:tav>
                                        <p:tav tm="100000">
                                          <p:val>
                                            <p:strVal val="ppt_y"/>
                                          </p:val>
                                        </p:tav>
                                      </p:tavLst>
                                    </p:anim>
                                    <p:set>
                                      <p:cBhvr>
                                        <p:cTn id="23" dur="1" fill="hold">
                                          <p:stCondLst>
                                            <p:cond delay="499"/>
                                          </p:stCondLst>
                                        </p:cTn>
                                        <p:tgtEl>
                                          <p:spTgt spid="1028"/>
                                        </p:tgtEl>
                                        <p:attrNameLst>
                                          <p:attrName>style.visibility</p:attrName>
                                        </p:attrNameLst>
                                      </p:cBhvr>
                                      <p:to>
                                        <p:strVal val="hidden"/>
                                      </p:to>
                                    </p:set>
                                  </p:childTnLst>
                                </p:cTn>
                              </p:par>
                              <p:par>
                                <p:cTn id="24" presetID="2" presetClass="exit" presetSubtype="2" fill="hold" nodeType="withEffect">
                                  <p:stCondLst>
                                    <p:cond delay="0"/>
                                  </p:stCondLst>
                                  <p:childTnLst>
                                    <p:anim calcmode="lin" valueType="num">
                                      <p:cBhvr additive="base">
                                        <p:cTn id="25" dur="500"/>
                                        <p:tgtEl>
                                          <p:spTgt spid="1026"/>
                                        </p:tgtEl>
                                        <p:attrNameLst>
                                          <p:attrName>ppt_x</p:attrName>
                                        </p:attrNameLst>
                                      </p:cBhvr>
                                      <p:tavLst>
                                        <p:tav tm="0">
                                          <p:val>
                                            <p:strVal val="ppt_x"/>
                                          </p:val>
                                        </p:tav>
                                        <p:tav tm="100000">
                                          <p:val>
                                            <p:strVal val="1+ppt_w/2"/>
                                          </p:val>
                                        </p:tav>
                                      </p:tavLst>
                                    </p:anim>
                                    <p:anim calcmode="lin" valueType="num">
                                      <p:cBhvr additive="base">
                                        <p:cTn id="26" dur="500"/>
                                        <p:tgtEl>
                                          <p:spTgt spid="1026"/>
                                        </p:tgtEl>
                                        <p:attrNameLst>
                                          <p:attrName>ppt_y</p:attrName>
                                        </p:attrNameLst>
                                      </p:cBhvr>
                                      <p:tavLst>
                                        <p:tav tm="0">
                                          <p:val>
                                            <p:strVal val="ppt_y"/>
                                          </p:val>
                                        </p:tav>
                                        <p:tav tm="100000">
                                          <p:val>
                                            <p:strVal val="ppt_y"/>
                                          </p:val>
                                        </p:tav>
                                      </p:tavLst>
                                    </p:anim>
                                    <p:set>
                                      <p:cBhvr>
                                        <p:cTn id="27" dur="1" fill="hold">
                                          <p:stCondLst>
                                            <p:cond delay="499"/>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AAACFD6B-0DED-A655-C694-8D8216C3F210}"/>
              </a:ext>
            </a:extLst>
          </p:cNvPr>
          <p:cNvSpPr>
            <a:spLocks noGrp="1"/>
          </p:cNvSpPr>
          <p:nvPr>
            <p:ph type="ftr" sz="quarter" idx="11"/>
          </p:nvPr>
        </p:nvSpPr>
        <p:spPr/>
        <p:txBody>
          <a:bodyPr/>
          <a:lstStyle/>
          <a:p>
            <a:r>
              <a:rPr lang="nl-NL"/>
              <a:t>Koninklijk Actuarieel Genootschap    |   Johan de Witt Prijs 2023</a:t>
            </a:r>
            <a:endParaRPr lang="nl-NL" dirty="0"/>
          </a:p>
        </p:txBody>
      </p:sp>
      <p:sp>
        <p:nvSpPr>
          <p:cNvPr id="5" name="Titel 4">
            <a:extLst>
              <a:ext uri="{FF2B5EF4-FFF2-40B4-BE49-F238E27FC236}">
                <a16:creationId xmlns:a16="http://schemas.microsoft.com/office/drawing/2014/main" id="{7196064B-BAFF-9CF7-31C7-FF2D01DCC37E}"/>
              </a:ext>
            </a:extLst>
          </p:cNvPr>
          <p:cNvSpPr>
            <a:spLocks noGrp="1"/>
          </p:cNvSpPr>
          <p:nvPr>
            <p:ph type="title"/>
          </p:nvPr>
        </p:nvSpPr>
        <p:spPr/>
        <p:txBody>
          <a:bodyPr>
            <a:normAutofit/>
          </a:bodyPr>
          <a:lstStyle/>
          <a:p>
            <a:r>
              <a:rPr lang="nl-NL" sz="3600" dirty="0">
                <a:latin typeface="Verdana" panose="020B0604030504040204" pitchFamily="34" charset="0"/>
                <a:ea typeface="Verdana" panose="020B0604030504040204" pitchFamily="34" charset="0"/>
              </a:rPr>
              <a:t>Maatschappelijke Relevantie Scripties</a:t>
            </a:r>
          </a:p>
        </p:txBody>
      </p:sp>
      <p:sp>
        <p:nvSpPr>
          <p:cNvPr id="3" name="Tijdelijke aanduiding voor dianummer 2">
            <a:extLst>
              <a:ext uri="{FF2B5EF4-FFF2-40B4-BE49-F238E27FC236}">
                <a16:creationId xmlns:a16="http://schemas.microsoft.com/office/drawing/2014/main" id="{C9CB0F48-8061-144F-9852-27518BCDF3F2}"/>
              </a:ext>
            </a:extLst>
          </p:cNvPr>
          <p:cNvSpPr>
            <a:spLocks noGrp="1"/>
          </p:cNvSpPr>
          <p:nvPr>
            <p:ph type="sldNum" sz="quarter" idx="12"/>
          </p:nvPr>
        </p:nvSpPr>
        <p:spPr/>
        <p:txBody>
          <a:bodyPr/>
          <a:lstStyle/>
          <a:p>
            <a:fld id="{178EF7B4-41E2-400E-80A8-6959545BA6EF}" type="slidenum">
              <a:rPr lang="nl-NL" smtClean="0"/>
              <a:t>11</a:t>
            </a:fld>
            <a:endParaRPr lang="nl-NL" dirty="0"/>
          </a:p>
        </p:txBody>
      </p:sp>
      <p:sp>
        <p:nvSpPr>
          <p:cNvPr id="4" name="Tijdelijke aanduiding voor datum 3">
            <a:extLst>
              <a:ext uri="{FF2B5EF4-FFF2-40B4-BE49-F238E27FC236}">
                <a16:creationId xmlns:a16="http://schemas.microsoft.com/office/drawing/2014/main" id="{81211E5B-C3DA-6A1A-F75C-4F6C1DE9580A}"/>
              </a:ext>
            </a:extLst>
          </p:cNvPr>
          <p:cNvSpPr>
            <a:spLocks noGrp="1"/>
          </p:cNvSpPr>
          <p:nvPr>
            <p:ph type="dt" sz="half" idx="10"/>
          </p:nvPr>
        </p:nvSpPr>
        <p:spPr/>
        <p:txBody>
          <a:bodyPr/>
          <a:lstStyle/>
          <a:p>
            <a:r>
              <a:rPr lang="nl-NL"/>
              <a:t>17-11-2023</a:t>
            </a:r>
            <a:endParaRPr lang="nl-NL" dirty="0"/>
          </a:p>
        </p:txBody>
      </p:sp>
      <p:pic>
        <p:nvPicPr>
          <p:cNvPr id="8" name="Afbeelding 7">
            <a:extLst>
              <a:ext uri="{FF2B5EF4-FFF2-40B4-BE49-F238E27FC236}">
                <a16:creationId xmlns:a16="http://schemas.microsoft.com/office/drawing/2014/main" id="{9CCD0F22-EA23-1A5B-6F99-3344BAD0C7F3}"/>
              </a:ext>
            </a:extLst>
          </p:cNvPr>
          <p:cNvPicPr>
            <a:picLocks noChangeAspect="1"/>
          </p:cNvPicPr>
          <p:nvPr/>
        </p:nvPicPr>
        <p:blipFill>
          <a:blip r:embed="rId2"/>
          <a:stretch>
            <a:fillRect/>
          </a:stretch>
        </p:blipFill>
        <p:spPr>
          <a:xfrm>
            <a:off x="9464719" y="105506"/>
            <a:ext cx="1350863" cy="900000"/>
          </a:xfrm>
          <a:prstGeom prst="rect">
            <a:avLst/>
          </a:prstGeom>
        </p:spPr>
      </p:pic>
      <p:sp>
        <p:nvSpPr>
          <p:cNvPr id="6" name="Tekstvak 5">
            <a:extLst>
              <a:ext uri="{FF2B5EF4-FFF2-40B4-BE49-F238E27FC236}">
                <a16:creationId xmlns:a16="http://schemas.microsoft.com/office/drawing/2014/main" id="{2B7963FE-E3F6-09BB-8B05-729FF3340E50}"/>
              </a:ext>
            </a:extLst>
          </p:cNvPr>
          <p:cNvSpPr txBox="1"/>
          <p:nvPr/>
        </p:nvSpPr>
        <p:spPr>
          <a:xfrm>
            <a:off x="261010" y="1157378"/>
            <a:ext cx="11494862" cy="5447645"/>
          </a:xfrm>
          <a:prstGeom prst="rect">
            <a:avLst/>
          </a:prstGeom>
          <a:noFill/>
        </p:spPr>
        <p:txBody>
          <a:bodyPr wrap="square">
            <a:spAutoFit/>
          </a:bodyPr>
          <a:lstStyle/>
          <a:p>
            <a:pPr algn="l"/>
            <a:r>
              <a:rPr lang="nl-NL" b="0" i="0" dirty="0">
                <a:solidFill>
                  <a:srgbClr val="111111"/>
                </a:solidFill>
                <a:effectLst/>
              </a:rPr>
              <a:t>De onderwerpen van deze scripties kunnen zeker als maatschappelijk relevant worden gezien, omdat ze betrekking hebben op belangrijke kwesties die invloed hebben op de </a:t>
            </a:r>
            <a:r>
              <a:rPr lang="nl-NL" b="1" i="0" dirty="0">
                <a:solidFill>
                  <a:srgbClr val="01586B"/>
                </a:solidFill>
                <a:effectLst/>
              </a:rPr>
              <a:t>economie</a:t>
            </a:r>
            <a:r>
              <a:rPr lang="nl-NL" b="0" i="0" dirty="0">
                <a:solidFill>
                  <a:srgbClr val="111111"/>
                </a:solidFill>
                <a:effectLst/>
              </a:rPr>
              <a:t>, </a:t>
            </a:r>
            <a:r>
              <a:rPr lang="nl-NL" b="1" i="0" dirty="0">
                <a:solidFill>
                  <a:srgbClr val="111111"/>
                </a:solidFill>
                <a:effectLst/>
              </a:rPr>
              <a:t>de </a:t>
            </a:r>
            <a:r>
              <a:rPr lang="nl-NL" b="1" i="0" dirty="0">
                <a:solidFill>
                  <a:srgbClr val="01586B"/>
                </a:solidFill>
                <a:effectLst/>
              </a:rPr>
              <a:t>samenleving</a:t>
            </a:r>
            <a:r>
              <a:rPr lang="nl-NL" b="1" i="0" dirty="0">
                <a:solidFill>
                  <a:srgbClr val="111111"/>
                </a:solidFill>
                <a:effectLst/>
              </a:rPr>
              <a:t> </a:t>
            </a:r>
            <a:r>
              <a:rPr lang="nl-NL" b="0" i="0" dirty="0">
                <a:solidFill>
                  <a:srgbClr val="111111"/>
                </a:solidFill>
                <a:effectLst/>
              </a:rPr>
              <a:t>en </a:t>
            </a:r>
            <a:r>
              <a:rPr lang="nl-NL" b="0" i="0" dirty="0">
                <a:solidFill>
                  <a:srgbClr val="01586B"/>
                </a:solidFill>
                <a:effectLst/>
              </a:rPr>
              <a:t>het </a:t>
            </a:r>
            <a:r>
              <a:rPr lang="nl-NL" b="1" i="0" dirty="0">
                <a:solidFill>
                  <a:srgbClr val="01586B"/>
                </a:solidFill>
                <a:effectLst/>
              </a:rPr>
              <a:t>milieu</a:t>
            </a:r>
            <a:r>
              <a:rPr lang="nl-NL" b="0" i="0" dirty="0">
                <a:solidFill>
                  <a:srgbClr val="111111"/>
                </a:solidFill>
                <a:effectLst/>
              </a:rPr>
              <a:t>. </a:t>
            </a:r>
          </a:p>
          <a:p>
            <a:pPr marL="285750" indent="-285750" algn="l">
              <a:spcBef>
                <a:spcPts val="1000"/>
              </a:spcBef>
              <a:spcAft>
                <a:spcPts val="1000"/>
              </a:spcAft>
              <a:buFont typeface="Arial" panose="020B0604020202020204" pitchFamily="34" charset="0"/>
              <a:buChar char="•"/>
            </a:pPr>
            <a:r>
              <a:rPr lang="nl-NL" sz="2400" b="1" i="0" dirty="0">
                <a:solidFill>
                  <a:srgbClr val="01586B"/>
                </a:solidFill>
                <a:effectLst/>
              </a:rPr>
              <a:t>Klimaatrisico’s</a:t>
            </a:r>
            <a:r>
              <a:rPr lang="nl-NL" sz="2000" b="0" i="0" dirty="0">
                <a:solidFill>
                  <a:srgbClr val="111111"/>
                </a:solidFill>
                <a:effectLst/>
              </a:rPr>
              <a:t> </a:t>
            </a:r>
            <a:r>
              <a:rPr lang="nl-NL" b="0" i="0" dirty="0">
                <a:solidFill>
                  <a:srgbClr val="111111"/>
                </a:solidFill>
                <a:effectLst/>
              </a:rPr>
              <a:t>zijn een grote uitdaging voor de financiële sector, omdat ze de waarde van activa, de stabiliteit van markten en de solvabiliteit van instellingen kunnen beïnvloeden</a:t>
            </a:r>
          </a:p>
          <a:p>
            <a:pPr marL="285750" indent="-285750" algn="l">
              <a:spcAft>
                <a:spcPts val="1000"/>
              </a:spcAft>
              <a:buFont typeface="Arial" panose="020B0604020202020204" pitchFamily="34" charset="0"/>
              <a:buChar char="•"/>
            </a:pPr>
            <a:r>
              <a:rPr lang="nl-NL" sz="2400" b="1" i="0" dirty="0">
                <a:solidFill>
                  <a:srgbClr val="01586B"/>
                </a:solidFill>
                <a:effectLst/>
              </a:rPr>
              <a:t>Rentecurves</a:t>
            </a:r>
            <a:r>
              <a:rPr lang="nl-NL" b="0" i="0" dirty="0">
                <a:solidFill>
                  <a:srgbClr val="111111"/>
                </a:solidFill>
                <a:effectLst/>
              </a:rPr>
              <a:t> zijn essentieel voor het bepalen van de huidige en toekomstige waarde van geldstromen, het evalueren van investeringsmogelijkheden en het afdekken van renterisico’s</a:t>
            </a:r>
          </a:p>
          <a:p>
            <a:pPr marL="285750" indent="-285750" algn="l">
              <a:spcAft>
                <a:spcPts val="1000"/>
              </a:spcAft>
              <a:buFont typeface="Arial" panose="020B0604020202020204" pitchFamily="34" charset="0"/>
              <a:buChar char="•"/>
            </a:pPr>
            <a:r>
              <a:rPr lang="nl-NL" sz="2400" b="1" i="0" dirty="0">
                <a:solidFill>
                  <a:srgbClr val="01586B"/>
                </a:solidFill>
                <a:effectLst/>
              </a:rPr>
              <a:t>Sterfterisico’s</a:t>
            </a:r>
            <a:r>
              <a:rPr lang="nl-NL" b="1" i="0" dirty="0">
                <a:solidFill>
                  <a:srgbClr val="01586B"/>
                </a:solidFill>
                <a:effectLst/>
              </a:rPr>
              <a:t> </a:t>
            </a:r>
            <a:r>
              <a:rPr lang="nl-NL" b="0" i="0" dirty="0">
                <a:solidFill>
                  <a:srgbClr val="111111"/>
                </a:solidFill>
                <a:effectLst/>
              </a:rPr>
              <a:t>zijn een belangrijk onderdeel van de actuariële wetenschap, omdat ze de levensverwachting, de pensioenuitkeringen en de verzekeringspremies beïnvloeden</a:t>
            </a:r>
          </a:p>
          <a:p>
            <a:pPr marL="285750" indent="-285750" algn="l">
              <a:spcAft>
                <a:spcPts val="1000"/>
              </a:spcAft>
              <a:buFont typeface="Arial" panose="020B0604020202020204" pitchFamily="34" charset="0"/>
              <a:buChar char="•"/>
            </a:pPr>
            <a:r>
              <a:rPr lang="nl-NL" sz="2400" b="1" i="0" dirty="0">
                <a:solidFill>
                  <a:srgbClr val="01586B"/>
                </a:solidFill>
                <a:effectLst/>
              </a:rPr>
              <a:t>Cyber-risico’s</a:t>
            </a:r>
            <a:r>
              <a:rPr lang="nl-NL" b="0" i="0" dirty="0">
                <a:solidFill>
                  <a:srgbClr val="111111"/>
                </a:solidFill>
                <a:effectLst/>
              </a:rPr>
              <a:t> zijn een groeiend probleem voor bedrijven en organisaties, omdat ze kunnen leiden tot financiële verliezen, reputatieschade en operationele verstoringen</a:t>
            </a:r>
          </a:p>
          <a:p>
            <a:pPr marL="285750" indent="-285750" algn="l">
              <a:spcAft>
                <a:spcPts val="1000"/>
              </a:spcAft>
              <a:buFont typeface="Arial" panose="020B0604020202020204" pitchFamily="34" charset="0"/>
              <a:buChar char="•"/>
            </a:pPr>
            <a:r>
              <a:rPr lang="nl-NL" sz="2400" b="1" i="0" dirty="0">
                <a:solidFill>
                  <a:srgbClr val="01586B"/>
                </a:solidFill>
                <a:effectLst/>
              </a:rPr>
              <a:t>Pensioenhervorming</a:t>
            </a:r>
            <a:r>
              <a:rPr lang="nl-NL" b="1" i="0" dirty="0">
                <a:solidFill>
                  <a:srgbClr val="111111"/>
                </a:solidFill>
                <a:effectLst/>
              </a:rPr>
              <a:t> </a:t>
            </a:r>
            <a:r>
              <a:rPr lang="nl-NL" b="0" i="0" dirty="0">
                <a:solidFill>
                  <a:srgbClr val="111111"/>
                </a:solidFill>
                <a:effectLst/>
              </a:rPr>
              <a:t>is een actueel onderwerp in Nederland, omdat het gevolgen heeft voor de welvaart, de inkomensverdeling en de intergenerationele solidariteit van de bevolking</a:t>
            </a:r>
          </a:p>
          <a:p>
            <a:pPr marL="285750" indent="-285750" algn="l">
              <a:spcAft>
                <a:spcPts val="1000"/>
              </a:spcAft>
              <a:buFont typeface="Arial" panose="020B0604020202020204" pitchFamily="34" charset="0"/>
              <a:buChar char="•"/>
            </a:pPr>
            <a:r>
              <a:rPr lang="nl-NL" sz="2400" b="1" i="0" noProof="1">
                <a:solidFill>
                  <a:srgbClr val="01586B"/>
                </a:solidFill>
                <a:effectLst/>
              </a:rPr>
              <a:t>Machine learning </a:t>
            </a:r>
            <a:r>
              <a:rPr lang="nl-NL" b="0" i="0" dirty="0">
                <a:solidFill>
                  <a:srgbClr val="111111"/>
                </a:solidFill>
                <a:effectLst/>
              </a:rPr>
              <a:t>is een krachtig hulpmiddel voor het analyseren van grote en complexe gegevens, het verbeteren van de nauwkeurigheid en efficiëntie van modellen en het ontdekken van nieuwe patronen en inzichten</a:t>
            </a:r>
          </a:p>
        </p:txBody>
      </p:sp>
    </p:spTree>
    <p:extLst>
      <p:ext uri="{BB962C8B-B14F-4D97-AF65-F5344CB8AC3E}">
        <p14:creationId xmlns:p14="http://schemas.microsoft.com/office/powerpoint/2010/main" val="15908979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6">
                                            <p:txEl>
                                              <p:pRg st="0" end="0"/>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6">
                                            <p:txEl>
                                              <p:pRg st="0" end="0"/>
                                            </p:txEl>
                                          </p:spTgt>
                                        </p:tgtEl>
                                        <p:attrNameLst>
                                          <p:attrName>ppt_c</p:attrName>
                                        </p:attrNameLst>
                                      </p:cBhvr>
                                      <p:to>
                                        <a:srgbClr val="7FAFAA"/>
                                      </p:to>
                                    </p:animClr>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6">
                                            <p:txEl>
                                              <p:pRg st="1" end="1"/>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6">
                                            <p:txEl>
                                              <p:pRg st="1" end="1"/>
                                            </p:txEl>
                                          </p:spTgt>
                                        </p:tgtEl>
                                        <p:attrNameLst>
                                          <p:attrName>ppt_c</p:attrName>
                                        </p:attrNameLst>
                                      </p:cBhvr>
                                      <p:to>
                                        <a:srgbClr val="7FAFAA"/>
                                      </p:to>
                                    </p:animClr>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6">
                                            <p:txEl>
                                              <p:pRg st="2" end="2"/>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6">
                                            <p:txEl>
                                              <p:pRg st="2" end="2"/>
                                            </p:txEl>
                                          </p:spTgt>
                                        </p:tgtEl>
                                        <p:attrNameLst>
                                          <p:attrName>ppt_c</p:attrName>
                                        </p:attrNameLst>
                                      </p:cBhvr>
                                      <p:to>
                                        <a:srgbClr val="7FAFAA"/>
                                      </p:to>
                                    </p:animClr>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6">
                                            <p:txEl>
                                              <p:pRg st="3" end="3"/>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6">
                                            <p:txEl>
                                              <p:pRg st="3" end="3"/>
                                            </p:txEl>
                                          </p:spTgt>
                                        </p:tgtEl>
                                        <p:attrNameLst>
                                          <p:attrName>ppt_c</p:attrName>
                                        </p:attrNameLst>
                                      </p:cBhvr>
                                      <p:to>
                                        <a:srgbClr val="7FAFAA"/>
                                      </p:to>
                                    </p:animClr>
                                  </p:sub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6">
                                            <p:txEl>
                                              <p:pRg st="4" end="4"/>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6">
                                            <p:txEl>
                                              <p:pRg st="4" end="4"/>
                                            </p:txEl>
                                          </p:spTgt>
                                        </p:tgtEl>
                                        <p:attrNameLst>
                                          <p:attrName>ppt_c</p:attrName>
                                        </p:attrNameLst>
                                      </p:cBhvr>
                                      <p:to>
                                        <a:srgbClr val="7FAFAA"/>
                                      </p:to>
                                    </p:animClr>
                                  </p:sub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 calcmode="lin" valueType="num">
                                      <p:cBhvr additive="base">
                                        <p:cTn id="37"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8" dur="1000" fill="hold"/>
                                        <p:tgtEl>
                                          <p:spTgt spid="6">
                                            <p:txEl>
                                              <p:pRg st="5" end="5"/>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6">
                                            <p:txEl>
                                              <p:pRg st="5" end="5"/>
                                            </p:txEl>
                                          </p:spTgt>
                                        </p:tgtEl>
                                        <p:attrNameLst>
                                          <p:attrName>ppt_c</p:attrName>
                                        </p:attrNameLst>
                                      </p:cBhvr>
                                      <p:to>
                                        <a:srgbClr val="7FAFAA"/>
                                      </p:to>
                                    </p:animClr>
                                  </p:sub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txEl>
                                              <p:pRg st="6" end="6"/>
                                            </p:txEl>
                                          </p:spTgt>
                                        </p:tgtEl>
                                        <p:attrNameLst>
                                          <p:attrName>style.visibility</p:attrName>
                                        </p:attrNameLst>
                                      </p:cBhvr>
                                      <p:to>
                                        <p:strVal val="visible"/>
                                      </p:to>
                                    </p:set>
                                    <p:anim calcmode="lin" valueType="num">
                                      <p:cBhvr additive="base">
                                        <p:cTn id="43"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44" dur="1000" fill="hold"/>
                                        <p:tgtEl>
                                          <p:spTgt spid="6">
                                            <p:txEl>
                                              <p:pRg st="6" end="6"/>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6">
                                            <p:txEl>
                                              <p:pRg st="6" end="6"/>
                                            </p:txEl>
                                          </p:spTgt>
                                        </p:tgtEl>
                                        <p:attrNameLst>
                                          <p:attrName>ppt_c</p:attrName>
                                        </p:attrNameLst>
                                      </p:cBhvr>
                                      <p:to>
                                        <a:srgbClr val="7FAFAA"/>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AB6EFF30-F26C-0E66-4C94-87E1BE72F19F}"/>
              </a:ext>
            </a:extLst>
          </p:cNvPr>
          <p:cNvSpPr>
            <a:spLocks noGrp="1"/>
          </p:cNvSpPr>
          <p:nvPr>
            <p:ph type="ftr" sz="quarter" idx="11"/>
          </p:nvPr>
        </p:nvSpPr>
        <p:spPr/>
        <p:txBody>
          <a:bodyPr/>
          <a:lstStyle/>
          <a:p>
            <a:r>
              <a:rPr lang="nl-NL"/>
              <a:t>Koninklijk Actuarieel Genootschap    |   Johan de Witt Prijs 2023</a:t>
            </a:r>
            <a:endParaRPr lang="nl-NL" dirty="0"/>
          </a:p>
        </p:txBody>
      </p:sp>
      <p:sp>
        <p:nvSpPr>
          <p:cNvPr id="3" name="Titel 2">
            <a:extLst>
              <a:ext uri="{FF2B5EF4-FFF2-40B4-BE49-F238E27FC236}">
                <a16:creationId xmlns:a16="http://schemas.microsoft.com/office/drawing/2014/main" id="{3CC26ECA-0D27-5208-72B7-C6789982248A}"/>
              </a:ext>
            </a:extLst>
          </p:cNvPr>
          <p:cNvSpPr>
            <a:spLocks noGrp="1"/>
          </p:cNvSpPr>
          <p:nvPr>
            <p:ph type="title"/>
          </p:nvPr>
        </p:nvSpPr>
        <p:spPr/>
        <p:txBody>
          <a:bodyPr>
            <a:normAutofit fontScale="90000"/>
          </a:bodyPr>
          <a:lstStyle/>
          <a:p>
            <a:r>
              <a:rPr lang="nl-NL" sz="4000" dirty="0">
                <a:latin typeface="Verdana" panose="020B0604030504040204" pitchFamily="34" charset="0"/>
                <a:ea typeface="Verdana" panose="020B0604030504040204" pitchFamily="34" charset="0"/>
              </a:rPr>
              <a:t>Actuarieel</a:t>
            </a:r>
            <a:r>
              <a:rPr lang="nl-NL" dirty="0">
                <a:latin typeface="Verdana" panose="020B0604030504040204" pitchFamily="34" charset="0"/>
                <a:ea typeface="Verdana" panose="020B0604030504040204" pitchFamily="34" charset="0"/>
              </a:rPr>
              <a:t> </a:t>
            </a:r>
            <a:r>
              <a:rPr lang="nl-NL" sz="4000" dirty="0">
                <a:latin typeface="Verdana" panose="020B0604030504040204" pitchFamily="34" charset="0"/>
                <a:ea typeface="Verdana" panose="020B0604030504040204" pitchFamily="34" charset="0"/>
              </a:rPr>
              <a:t>Werkveld</a:t>
            </a:r>
            <a:r>
              <a:rPr lang="nl-NL" dirty="0">
                <a:latin typeface="Verdana" panose="020B0604030504040204" pitchFamily="34" charset="0"/>
                <a:ea typeface="Verdana" panose="020B0604030504040204" pitchFamily="34" charset="0"/>
              </a:rPr>
              <a:t> | Voorbeeldvragen</a:t>
            </a:r>
          </a:p>
        </p:txBody>
      </p:sp>
      <p:sp>
        <p:nvSpPr>
          <p:cNvPr id="4" name="Tijdelijke aanduiding voor dianummer 3">
            <a:extLst>
              <a:ext uri="{FF2B5EF4-FFF2-40B4-BE49-F238E27FC236}">
                <a16:creationId xmlns:a16="http://schemas.microsoft.com/office/drawing/2014/main" id="{7B4D7523-5263-7B4E-8E03-1DD683F729A0}"/>
              </a:ext>
            </a:extLst>
          </p:cNvPr>
          <p:cNvSpPr>
            <a:spLocks noGrp="1"/>
          </p:cNvSpPr>
          <p:nvPr>
            <p:ph type="sldNum" sz="quarter" idx="12"/>
          </p:nvPr>
        </p:nvSpPr>
        <p:spPr/>
        <p:txBody>
          <a:bodyPr/>
          <a:lstStyle/>
          <a:p>
            <a:fld id="{178EF7B4-41E2-400E-80A8-6959545BA6EF}" type="slidenum">
              <a:rPr lang="nl-NL" smtClean="0"/>
              <a:t>12</a:t>
            </a:fld>
            <a:endParaRPr lang="nl-NL" dirty="0"/>
          </a:p>
        </p:txBody>
      </p:sp>
      <p:sp>
        <p:nvSpPr>
          <p:cNvPr id="5" name="Tijdelijke aanduiding voor datum 4">
            <a:extLst>
              <a:ext uri="{FF2B5EF4-FFF2-40B4-BE49-F238E27FC236}">
                <a16:creationId xmlns:a16="http://schemas.microsoft.com/office/drawing/2014/main" id="{CD6B7E8A-140C-2985-062C-132632302A75}"/>
              </a:ext>
            </a:extLst>
          </p:cNvPr>
          <p:cNvSpPr>
            <a:spLocks noGrp="1"/>
          </p:cNvSpPr>
          <p:nvPr>
            <p:ph type="dt" sz="half" idx="10"/>
          </p:nvPr>
        </p:nvSpPr>
        <p:spPr/>
        <p:txBody>
          <a:bodyPr/>
          <a:lstStyle/>
          <a:p>
            <a:r>
              <a:rPr lang="nl-NL"/>
              <a:t>17-11-2023</a:t>
            </a:r>
            <a:endParaRPr lang="nl-NL" dirty="0"/>
          </a:p>
        </p:txBody>
      </p:sp>
      <p:sp>
        <p:nvSpPr>
          <p:cNvPr id="6" name="Tekstvak 5">
            <a:extLst>
              <a:ext uri="{FF2B5EF4-FFF2-40B4-BE49-F238E27FC236}">
                <a16:creationId xmlns:a16="http://schemas.microsoft.com/office/drawing/2014/main" id="{DCD5556D-7A06-B9A8-C845-992B27E901E8}"/>
              </a:ext>
            </a:extLst>
          </p:cNvPr>
          <p:cNvSpPr txBox="1"/>
          <p:nvPr/>
        </p:nvSpPr>
        <p:spPr>
          <a:xfrm>
            <a:off x="306612" y="1309510"/>
            <a:ext cx="11865067" cy="461665"/>
          </a:xfrm>
          <a:prstGeom prst="rect">
            <a:avLst/>
          </a:prstGeom>
          <a:noFill/>
        </p:spPr>
        <p:txBody>
          <a:bodyPr wrap="square" rtlCol="0">
            <a:spAutoFit/>
          </a:bodyPr>
          <a:lstStyle/>
          <a:p>
            <a:r>
              <a:rPr lang="nl-NL" sz="2400" dirty="0"/>
              <a:t>Vragen met maatschappelijke impact die een actuarieel wetenschappelijk antwoord verdienen</a:t>
            </a:r>
          </a:p>
        </p:txBody>
      </p:sp>
      <p:sp>
        <p:nvSpPr>
          <p:cNvPr id="7" name="Tekstvak 6">
            <a:extLst>
              <a:ext uri="{FF2B5EF4-FFF2-40B4-BE49-F238E27FC236}">
                <a16:creationId xmlns:a16="http://schemas.microsoft.com/office/drawing/2014/main" id="{602069CC-DF9F-DA30-41AB-ED547958C218}"/>
              </a:ext>
            </a:extLst>
          </p:cNvPr>
          <p:cNvSpPr txBox="1"/>
          <p:nvPr/>
        </p:nvSpPr>
        <p:spPr>
          <a:xfrm>
            <a:off x="306613" y="1742043"/>
            <a:ext cx="10186409" cy="4516621"/>
          </a:xfrm>
          <a:prstGeom prst="rect">
            <a:avLst/>
          </a:prstGeom>
          <a:noFill/>
        </p:spPr>
        <p:txBody>
          <a:bodyPr wrap="square" rtlCol="0">
            <a:spAutoFit/>
          </a:bodyPr>
          <a:lstStyle/>
          <a:p>
            <a:pPr>
              <a:spcAft>
                <a:spcPts val="300"/>
              </a:spcAft>
            </a:pPr>
            <a:r>
              <a:rPr lang="nl-NL" sz="2000" dirty="0">
                <a:solidFill>
                  <a:schemeClr val="accent4">
                    <a:lumMod val="50000"/>
                  </a:schemeClr>
                </a:solidFill>
              </a:rPr>
              <a:t>Is cyber risk verzekerbaar?</a:t>
            </a:r>
          </a:p>
          <a:p>
            <a:pPr>
              <a:spcAft>
                <a:spcPts val="300"/>
              </a:spcAft>
            </a:pPr>
            <a:r>
              <a:rPr lang="nl-NL" sz="2000" dirty="0">
                <a:solidFill>
                  <a:schemeClr val="accent4">
                    <a:lumMod val="50000"/>
                  </a:schemeClr>
                </a:solidFill>
              </a:rPr>
              <a:t>Wat is de risicopremie van duurzame beleggingen?</a:t>
            </a:r>
            <a:br>
              <a:rPr lang="nl-NL" sz="2000" dirty="0">
                <a:solidFill>
                  <a:schemeClr val="accent4">
                    <a:lumMod val="50000"/>
                  </a:schemeClr>
                </a:solidFill>
              </a:rPr>
            </a:br>
            <a:r>
              <a:rPr lang="nl-NL" sz="2000" dirty="0"/>
              <a:t>Hoe kunnen we duurzame beleggingen benchmarken?</a:t>
            </a:r>
          </a:p>
          <a:p>
            <a:pPr>
              <a:spcAft>
                <a:spcPts val="300"/>
              </a:spcAft>
            </a:pPr>
            <a:r>
              <a:rPr lang="nl-NL" sz="2000" dirty="0"/>
              <a:t>Hoe kan de oversterfte worden verklaard?</a:t>
            </a:r>
          </a:p>
          <a:p>
            <a:pPr>
              <a:spcAft>
                <a:spcPts val="300"/>
              </a:spcAft>
            </a:pPr>
            <a:r>
              <a:rPr lang="nl-NL" sz="2000" dirty="0">
                <a:solidFill>
                  <a:schemeClr val="accent4">
                    <a:lumMod val="50000"/>
                  </a:schemeClr>
                </a:solidFill>
              </a:rPr>
              <a:t>Wat zijn de drivers van sterftekansen?</a:t>
            </a:r>
          </a:p>
          <a:p>
            <a:pPr>
              <a:spcAft>
                <a:spcPts val="300"/>
              </a:spcAft>
            </a:pPr>
            <a:r>
              <a:rPr lang="nl-NL" sz="2000" dirty="0"/>
              <a:t>Hoe kunnen de zorgpremies beheerst worden?</a:t>
            </a:r>
          </a:p>
          <a:p>
            <a:pPr>
              <a:spcAft>
                <a:spcPts val="300"/>
              </a:spcAft>
            </a:pPr>
            <a:r>
              <a:rPr lang="nl-NL" sz="2000" dirty="0"/>
              <a:t>Hoe kunnen arbeidsongeschiktheidsrisico’s beheerst worden</a:t>
            </a:r>
          </a:p>
          <a:p>
            <a:pPr>
              <a:spcAft>
                <a:spcPts val="300"/>
              </a:spcAft>
            </a:pPr>
            <a:r>
              <a:rPr lang="nl-NL" sz="2000" dirty="0"/>
              <a:t>Zijn lange termijn prognoses wetenschappelijk verantwoord?</a:t>
            </a:r>
          </a:p>
          <a:p>
            <a:pPr>
              <a:spcAft>
                <a:spcPts val="300"/>
              </a:spcAft>
            </a:pPr>
            <a:r>
              <a:rPr lang="nl-NL" sz="2000" dirty="0"/>
              <a:t>Wat is de definitie van een </a:t>
            </a:r>
            <a:r>
              <a:rPr lang="nl-NL" sz="2000" dirty="0">
                <a:solidFill>
                  <a:srgbClr val="C00000"/>
                </a:solidFill>
              </a:rPr>
              <a:t>evenwichtige pensioentransitie</a:t>
            </a:r>
            <a:r>
              <a:rPr lang="nl-NL" sz="2000" dirty="0"/>
              <a:t>?</a:t>
            </a:r>
          </a:p>
          <a:p>
            <a:pPr>
              <a:spcAft>
                <a:spcPts val="300"/>
              </a:spcAft>
            </a:pPr>
            <a:r>
              <a:rPr lang="nl-NL" sz="2000" dirty="0">
                <a:solidFill>
                  <a:schemeClr val="accent4">
                    <a:lumMod val="50000"/>
                  </a:schemeClr>
                </a:solidFill>
              </a:rPr>
              <a:t>Vereist bijlenen in een pensioenportefeuille een risicopremie?</a:t>
            </a:r>
          </a:p>
          <a:p>
            <a:pPr>
              <a:spcAft>
                <a:spcPts val="300"/>
              </a:spcAft>
            </a:pPr>
            <a:r>
              <a:rPr lang="nl-NL" sz="2000" dirty="0"/>
              <a:t>Hoe kan koopkracht in het pensioenstelsel verankerd worden?</a:t>
            </a:r>
          </a:p>
          <a:p>
            <a:pPr>
              <a:spcAft>
                <a:spcPts val="300"/>
              </a:spcAft>
            </a:pPr>
            <a:r>
              <a:rPr lang="nl-NL" sz="2000" dirty="0"/>
              <a:t>Hoe kan de gezondheidszorg effectiever werken?</a:t>
            </a:r>
          </a:p>
          <a:p>
            <a:pPr>
              <a:spcAft>
                <a:spcPts val="300"/>
              </a:spcAft>
            </a:pPr>
            <a:r>
              <a:rPr lang="nl-NL" sz="2000" dirty="0"/>
              <a:t>Etc. etc.</a:t>
            </a:r>
          </a:p>
        </p:txBody>
      </p:sp>
      <p:pic>
        <p:nvPicPr>
          <p:cNvPr id="8" name="Afbeelding 7">
            <a:extLst>
              <a:ext uri="{FF2B5EF4-FFF2-40B4-BE49-F238E27FC236}">
                <a16:creationId xmlns:a16="http://schemas.microsoft.com/office/drawing/2014/main" id="{C12D19F1-F437-0D83-6FF1-79E800E210F6}"/>
              </a:ext>
            </a:extLst>
          </p:cNvPr>
          <p:cNvPicPr>
            <a:picLocks noChangeAspect="1"/>
          </p:cNvPicPr>
          <p:nvPr/>
        </p:nvPicPr>
        <p:blipFill>
          <a:blip r:embed="rId2"/>
          <a:stretch>
            <a:fillRect/>
          </a:stretch>
        </p:blipFill>
        <p:spPr>
          <a:xfrm>
            <a:off x="7843665" y="1989219"/>
            <a:ext cx="4224158" cy="4216547"/>
          </a:xfrm>
          <a:prstGeom prst="rect">
            <a:avLst/>
          </a:prstGeom>
        </p:spPr>
      </p:pic>
      <p:sp>
        <p:nvSpPr>
          <p:cNvPr id="9" name="Tekstvak 8">
            <a:extLst>
              <a:ext uri="{FF2B5EF4-FFF2-40B4-BE49-F238E27FC236}">
                <a16:creationId xmlns:a16="http://schemas.microsoft.com/office/drawing/2014/main" id="{C1CE057F-040C-3D94-D7B0-6E7B9A46648F}"/>
              </a:ext>
            </a:extLst>
          </p:cNvPr>
          <p:cNvSpPr txBox="1"/>
          <p:nvPr/>
        </p:nvSpPr>
        <p:spPr>
          <a:xfrm>
            <a:off x="11187290" y="6104198"/>
            <a:ext cx="880533" cy="276999"/>
          </a:xfrm>
          <a:prstGeom prst="rect">
            <a:avLst/>
          </a:prstGeom>
          <a:noFill/>
        </p:spPr>
        <p:txBody>
          <a:bodyPr wrap="square" rtlCol="0">
            <a:spAutoFit/>
          </a:bodyPr>
          <a:lstStyle/>
          <a:p>
            <a:r>
              <a:rPr lang="nl-NL" sz="1200" dirty="0"/>
              <a:t>Bron: PWC</a:t>
            </a:r>
          </a:p>
        </p:txBody>
      </p:sp>
    </p:spTree>
    <p:extLst>
      <p:ext uri="{BB962C8B-B14F-4D97-AF65-F5344CB8AC3E}">
        <p14:creationId xmlns:p14="http://schemas.microsoft.com/office/powerpoint/2010/main" val="3336424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iterate type="lt">
                                    <p:tmAbs val="30"/>
                                  </p:iterate>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par>
                          <p:cTn id="7" fill="hold">
                            <p:stCondLst>
                              <p:cond delay="691"/>
                            </p:stCondLst>
                            <p:childTnLst>
                              <p:par>
                                <p:cTn id="8" presetID="1" presetClass="entr" presetSubtype="0" fill="hold" nodeType="afterEffect">
                                  <p:stCondLst>
                                    <p:cond delay="0"/>
                                  </p:stCondLst>
                                  <p:iterate type="lt">
                                    <p:tmAbs val="30"/>
                                  </p:iterate>
                                  <p:childTnLst>
                                    <p:set>
                                      <p:cBhvr>
                                        <p:cTn id="9" dur="1" fill="hold">
                                          <p:stCondLst>
                                            <p:cond delay="0"/>
                                          </p:stCondLst>
                                        </p:cTn>
                                        <p:tgtEl>
                                          <p:spTgt spid="7">
                                            <p:txEl>
                                              <p:pRg st="1" end="1"/>
                                            </p:txEl>
                                          </p:spTgt>
                                        </p:tgtEl>
                                        <p:attrNameLst>
                                          <p:attrName>style.visibility</p:attrName>
                                        </p:attrNameLst>
                                      </p:cBhvr>
                                      <p:to>
                                        <p:strVal val="visible"/>
                                      </p:to>
                                    </p:set>
                                  </p:childTnLst>
                                </p:cTn>
                              </p:par>
                            </p:childTnLst>
                          </p:cTn>
                        </p:par>
                        <p:par>
                          <p:cTn id="10" fill="hold">
                            <p:stCondLst>
                              <p:cond delay="3182"/>
                            </p:stCondLst>
                            <p:childTnLst>
                              <p:par>
                                <p:cTn id="11" presetID="1" presetClass="entr" presetSubtype="0" fill="hold" nodeType="afterEffect">
                                  <p:stCondLst>
                                    <p:cond delay="0"/>
                                  </p:stCondLst>
                                  <p:iterate type="lt">
                                    <p:tmAbs val="30"/>
                                  </p:iterate>
                                  <p:childTnLst>
                                    <p:set>
                                      <p:cBhvr>
                                        <p:cTn id="12" dur="1" fill="hold">
                                          <p:stCondLst>
                                            <p:cond delay="0"/>
                                          </p:stCondLst>
                                        </p:cTn>
                                        <p:tgtEl>
                                          <p:spTgt spid="7">
                                            <p:txEl>
                                              <p:pRg st="2" end="2"/>
                                            </p:txEl>
                                          </p:spTgt>
                                        </p:tgtEl>
                                        <p:attrNameLst>
                                          <p:attrName>style.visibility</p:attrName>
                                        </p:attrNameLst>
                                      </p:cBhvr>
                                      <p:to>
                                        <p:strVal val="visible"/>
                                      </p:to>
                                    </p:set>
                                  </p:childTnLst>
                                </p:cTn>
                              </p:par>
                            </p:childTnLst>
                          </p:cTn>
                        </p:par>
                        <p:par>
                          <p:cTn id="13" fill="hold">
                            <p:stCondLst>
                              <p:cond delay="4203"/>
                            </p:stCondLst>
                            <p:childTnLst>
                              <p:par>
                                <p:cTn id="14" presetID="1" presetClass="entr" presetSubtype="0" fill="hold" nodeType="afterEffect">
                                  <p:stCondLst>
                                    <p:cond delay="0"/>
                                  </p:stCondLst>
                                  <p:iterate type="lt">
                                    <p:tmAbs val="30"/>
                                  </p:iterate>
                                  <p:childTnLst>
                                    <p:set>
                                      <p:cBhvr>
                                        <p:cTn id="15" dur="1" fill="hold">
                                          <p:stCondLst>
                                            <p:cond delay="0"/>
                                          </p:stCondLst>
                                        </p:cTn>
                                        <p:tgtEl>
                                          <p:spTgt spid="7">
                                            <p:txEl>
                                              <p:pRg st="3" end="3"/>
                                            </p:txEl>
                                          </p:spTgt>
                                        </p:tgtEl>
                                        <p:attrNameLst>
                                          <p:attrName>style.visibility</p:attrName>
                                        </p:attrNameLst>
                                      </p:cBhvr>
                                      <p:to>
                                        <p:strVal val="visible"/>
                                      </p:to>
                                    </p:set>
                                  </p:childTnLst>
                                </p:cTn>
                              </p:par>
                            </p:childTnLst>
                          </p:cTn>
                        </p:par>
                        <p:par>
                          <p:cTn id="16" fill="hold">
                            <p:stCondLst>
                              <p:cond delay="5164"/>
                            </p:stCondLst>
                            <p:childTnLst>
                              <p:par>
                                <p:cTn id="17" presetID="1" presetClass="entr" presetSubtype="0" fill="hold" nodeType="afterEffect">
                                  <p:stCondLst>
                                    <p:cond delay="0"/>
                                  </p:stCondLst>
                                  <p:iterate type="lt">
                                    <p:tmAbs val="30"/>
                                  </p:iterate>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par>
                          <p:cTn id="19" fill="hold">
                            <p:stCondLst>
                              <p:cond delay="6245"/>
                            </p:stCondLst>
                            <p:childTnLst>
                              <p:par>
                                <p:cTn id="20" presetID="1" presetClass="entr" presetSubtype="0" fill="hold" nodeType="afterEffect">
                                  <p:stCondLst>
                                    <p:cond delay="0"/>
                                  </p:stCondLst>
                                  <p:iterate type="lt">
                                    <p:tmAbs val="30"/>
                                  </p:iterate>
                                  <p:childTnLst>
                                    <p:set>
                                      <p:cBhvr>
                                        <p:cTn id="21" dur="1" fill="hold">
                                          <p:stCondLst>
                                            <p:cond delay="0"/>
                                          </p:stCondLst>
                                        </p:cTn>
                                        <p:tgtEl>
                                          <p:spTgt spid="7">
                                            <p:txEl>
                                              <p:pRg st="5" end="5"/>
                                            </p:txEl>
                                          </p:spTgt>
                                        </p:tgtEl>
                                        <p:attrNameLst>
                                          <p:attrName>style.visibility</p:attrName>
                                        </p:attrNameLst>
                                      </p:cBhvr>
                                      <p:to>
                                        <p:strVal val="visible"/>
                                      </p:to>
                                    </p:set>
                                  </p:childTnLst>
                                </p:cTn>
                              </p:par>
                            </p:childTnLst>
                          </p:cTn>
                        </p:par>
                        <p:par>
                          <p:cTn id="22" fill="hold">
                            <p:stCondLst>
                              <p:cond delay="7806"/>
                            </p:stCondLst>
                            <p:childTnLst>
                              <p:par>
                                <p:cTn id="23" presetID="1" presetClass="entr" presetSubtype="0" fill="hold" nodeType="afterEffect">
                                  <p:stCondLst>
                                    <p:cond delay="0"/>
                                  </p:stCondLst>
                                  <p:iterate type="lt">
                                    <p:tmAbs val="30"/>
                                  </p:iterate>
                                  <p:childTnLst>
                                    <p:set>
                                      <p:cBhvr>
                                        <p:cTn id="24" dur="1" fill="hold">
                                          <p:stCondLst>
                                            <p:cond delay="0"/>
                                          </p:stCondLst>
                                        </p:cTn>
                                        <p:tgtEl>
                                          <p:spTgt spid="7">
                                            <p:txEl>
                                              <p:pRg st="6" end="6"/>
                                            </p:txEl>
                                          </p:spTgt>
                                        </p:tgtEl>
                                        <p:attrNameLst>
                                          <p:attrName>style.visibility</p:attrName>
                                        </p:attrNameLst>
                                      </p:cBhvr>
                                      <p:to>
                                        <p:strVal val="visible"/>
                                      </p:to>
                                    </p:set>
                                  </p:childTnLst>
                                </p:cTn>
                              </p:par>
                            </p:childTnLst>
                          </p:cTn>
                        </p:par>
                        <p:par>
                          <p:cTn id="25" fill="hold">
                            <p:stCondLst>
                              <p:cond delay="9367"/>
                            </p:stCondLst>
                            <p:childTnLst>
                              <p:par>
                                <p:cTn id="26" presetID="1" presetClass="entr" presetSubtype="0" fill="hold" nodeType="afterEffect">
                                  <p:stCondLst>
                                    <p:cond delay="0"/>
                                  </p:stCondLst>
                                  <p:iterate type="lt">
                                    <p:tmAbs val="30"/>
                                  </p:iterate>
                                  <p:childTnLst>
                                    <p:set>
                                      <p:cBhvr>
                                        <p:cTn id="27" dur="1" fill="hold">
                                          <p:stCondLst>
                                            <p:cond delay="0"/>
                                          </p:stCondLst>
                                        </p:cTn>
                                        <p:tgtEl>
                                          <p:spTgt spid="7">
                                            <p:txEl>
                                              <p:pRg st="7" end="7"/>
                                            </p:txEl>
                                          </p:spTgt>
                                        </p:tgtEl>
                                        <p:attrNameLst>
                                          <p:attrName>style.visibility</p:attrName>
                                        </p:attrNameLst>
                                      </p:cBhvr>
                                      <p:to>
                                        <p:strVal val="visible"/>
                                      </p:to>
                                    </p:set>
                                  </p:childTnLst>
                                </p:cTn>
                              </p:par>
                            </p:childTnLst>
                          </p:cTn>
                        </p:par>
                        <p:par>
                          <p:cTn id="28" fill="hold">
                            <p:stCondLst>
                              <p:cond delay="10898"/>
                            </p:stCondLst>
                            <p:childTnLst>
                              <p:par>
                                <p:cTn id="29" presetID="1" presetClass="entr" presetSubtype="0" fill="hold" nodeType="afterEffect">
                                  <p:stCondLst>
                                    <p:cond delay="0"/>
                                  </p:stCondLst>
                                  <p:iterate type="lt">
                                    <p:tmAbs val="30"/>
                                  </p:iterate>
                                  <p:childTnLst>
                                    <p:set>
                                      <p:cBhvr>
                                        <p:cTn id="30" dur="1" fill="hold">
                                          <p:stCondLst>
                                            <p:cond delay="0"/>
                                          </p:stCondLst>
                                        </p:cTn>
                                        <p:tgtEl>
                                          <p:spTgt spid="7">
                                            <p:txEl>
                                              <p:pRg st="8" end="8"/>
                                            </p:txEl>
                                          </p:spTgt>
                                        </p:tgtEl>
                                        <p:attrNameLst>
                                          <p:attrName>style.visibility</p:attrName>
                                        </p:attrNameLst>
                                      </p:cBhvr>
                                      <p:to>
                                        <p:strVal val="visible"/>
                                      </p:to>
                                    </p:set>
                                  </p:childTnLst>
                                </p:cTn>
                              </p:par>
                            </p:childTnLst>
                          </p:cTn>
                        </p:par>
                        <p:par>
                          <p:cTn id="31" fill="hold">
                            <p:stCondLst>
                              <p:cond delay="12549"/>
                            </p:stCondLst>
                            <p:childTnLst>
                              <p:par>
                                <p:cTn id="32" presetID="1" presetClass="entr" presetSubtype="0" fill="hold" nodeType="afterEffect">
                                  <p:stCondLst>
                                    <p:cond delay="0"/>
                                  </p:stCondLst>
                                  <p:iterate type="lt">
                                    <p:tmAbs val="30"/>
                                  </p:iterate>
                                  <p:childTnLst>
                                    <p:set>
                                      <p:cBhvr>
                                        <p:cTn id="33" dur="1" fill="hold">
                                          <p:stCondLst>
                                            <p:cond delay="0"/>
                                          </p:stCondLst>
                                        </p:cTn>
                                        <p:tgtEl>
                                          <p:spTgt spid="7">
                                            <p:txEl>
                                              <p:pRg st="9" end="9"/>
                                            </p:txEl>
                                          </p:spTgt>
                                        </p:tgtEl>
                                        <p:attrNameLst>
                                          <p:attrName>style.visibility</p:attrName>
                                        </p:attrNameLst>
                                      </p:cBhvr>
                                      <p:to>
                                        <p:strVal val="visible"/>
                                      </p:to>
                                    </p:set>
                                  </p:childTnLst>
                                </p:cTn>
                              </p:par>
                            </p:childTnLst>
                          </p:cTn>
                        </p:par>
                        <p:par>
                          <p:cTn id="34" fill="hold">
                            <p:stCondLst>
                              <p:cond delay="14080"/>
                            </p:stCondLst>
                            <p:childTnLst>
                              <p:par>
                                <p:cTn id="35" presetID="1" presetClass="entr" presetSubtype="0" fill="hold" nodeType="afterEffect">
                                  <p:stCondLst>
                                    <p:cond delay="0"/>
                                  </p:stCondLst>
                                  <p:iterate type="lt">
                                    <p:tmAbs val="30"/>
                                  </p:iterate>
                                  <p:childTnLst>
                                    <p:set>
                                      <p:cBhvr>
                                        <p:cTn id="36" dur="1" fill="hold">
                                          <p:stCondLst>
                                            <p:cond delay="0"/>
                                          </p:stCondLst>
                                        </p:cTn>
                                        <p:tgtEl>
                                          <p:spTgt spid="7">
                                            <p:txEl>
                                              <p:pRg st="10" end="10"/>
                                            </p:txEl>
                                          </p:spTgt>
                                        </p:tgtEl>
                                        <p:attrNameLst>
                                          <p:attrName>style.visibility</p:attrName>
                                        </p:attrNameLst>
                                      </p:cBhvr>
                                      <p:to>
                                        <p:strVal val="visible"/>
                                      </p:to>
                                    </p:set>
                                  </p:childTnLst>
                                </p:cTn>
                              </p:par>
                            </p:childTnLst>
                          </p:cTn>
                        </p:par>
                        <p:par>
                          <p:cTn id="37" fill="hold">
                            <p:stCondLst>
                              <p:cond delay="15281"/>
                            </p:stCondLst>
                            <p:childTnLst>
                              <p:par>
                                <p:cTn id="38" presetID="1" presetClass="entr" presetSubtype="0" fill="hold" nodeType="afterEffect">
                                  <p:stCondLst>
                                    <p:cond delay="0"/>
                                  </p:stCondLst>
                                  <p:iterate type="lt">
                                    <p:tmAbs val="30"/>
                                  </p:iterate>
                                  <p:childTnLst>
                                    <p:set>
                                      <p:cBhvr>
                                        <p:cTn id="39"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407877BD-C6DC-0AEA-B73E-D505CAC1D990}"/>
              </a:ext>
            </a:extLst>
          </p:cNvPr>
          <p:cNvPicPr>
            <a:picLocks noChangeAspect="1"/>
          </p:cNvPicPr>
          <p:nvPr/>
        </p:nvPicPr>
        <p:blipFill>
          <a:blip r:embed="rId2">
            <a:duotone>
              <a:prstClr val="black"/>
              <a:schemeClr val="accent4">
                <a:tint val="45000"/>
                <a:satMod val="400000"/>
              </a:schemeClr>
            </a:duotone>
          </a:blip>
          <a:stretch>
            <a:fillRect/>
          </a:stretch>
        </p:blipFill>
        <p:spPr>
          <a:xfrm>
            <a:off x="2845562" y="3737461"/>
            <a:ext cx="7406271" cy="982597"/>
          </a:xfrm>
          <a:prstGeom prst="rect">
            <a:avLst/>
          </a:prstGeom>
        </p:spPr>
      </p:pic>
      <p:pic>
        <p:nvPicPr>
          <p:cNvPr id="11" name="Afbeelding 10">
            <a:extLst>
              <a:ext uri="{FF2B5EF4-FFF2-40B4-BE49-F238E27FC236}">
                <a16:creationId xmlns:a16="http://schemas.microsoft.com/office/drawing/2014/main" id="{B835587D-6CD4-DB1D-027E-A9A6D38F4B6C}"/>
              </a:ext>
            </a:extLst>
          </p:cNvPr>
          <p:cNvPicPr>
            <a:picLocks noChangeAspect="1"/>
          </p:cNvPicPr>
          <p:nvPr/>
        </p:nvPicPr>
        <p:blipFill>
          <a:blip r:embed="rId3"/>
          <a:stretch>
            <a:fillRect/>
          </a:stretch>
        </p:blipFill>
        <p:spPr>
          <a:xfrm>
            <a:off x="0" y="2905640"/>
            <a:ext cx="3774269" cy="3774269"/>
          </a:xfrm>
          <a:prstGeom prst="rect">
            <a:avLst/>
          </a:prstGeom>
        </p:spPr>
      </p:pic>
      <p:sp>
        <p:nvSpPr>
          <p:cNvPr id="2" name="Tijdelijke aanduiding voor voettekst 1">
            <a:extLst>
              <a:ext uri="{FF2B5EF4-FFF2-40B4-BE49-F238E27FC236}">
                <a16:creationId xmlns:a16="http://schemas.microsoft.com/office/drawing/2014/main" id="{AB6EFF30-F26C-0E66-4C94-87E1BE72F19F}"/>
              </a:ext>
            </a:extLst>
          </p:cNvPr>
          <p:cNvSpPr>
            <a:spLocks noGrp="1"/>
          </p:cNvSpPr>
          <p:nvPr>
            <p:ph type="ftr" sz="quarter" idx="11"/>
          </p:nvPr>
        </p:nvSpPr>
        <p:spPr/>
        <p:txBody>
          <a:bodyPr/>
          <a:lstStyle/>
          <a:p>
            <a:r>
              <a:rPr lang="nl-NL"/>
              <a:t>Koninklijk Actuarieel Genootschap    |   Johan de Witt Prijs 2023</a:t>
            </a:r>
            <a:endParaRPr lang="nl-NL" dirty="0"/>
          </a:p>
        </p:txBody>
      </p:sp>
      <p:sp>
        <p:nvSpPr>
          <p:cNvPr id="3" name="Titel 2">
            <a:extLst>
              <a:ext uri="{FF2B5EF4-FFF2-40B4-BE49-F238E27FC236}">
                <a16:creationId xmlns:a16="http://schemas.microsoft.com/office/drawing/2014/main" id="{3CC26ECA-0D27-5208-72B7-C6789982248A}"/>
              </a:ext>
            </a:extLst>
          </p:cNvPr>
          <p:cNvSpPr>
            <a:spLocks noGrp="1"/>
          </p:cNvSpPr>
          <p:nvPr>
            <p:ph type="title"/>
          </p:nvPr>
        </p:nvSpPr>
        <p:spPr/>
        <p:txBody>
          <a:bodyPr>
            <a:normAutofit fontScale="90000"/>
          </a:bodyPr>
          <a:lstStyle/>
          <a:p>
            <a:r>
              <a:rPr lang="nl-NL" sz="4000" dirty="0">
                <a:latin typeface="Verdana" panose="020B0604030504040204" pitchFamily="34" charset="0"/>
                <a:ea typeface="Verdana" panose="020B0604030504040204" pitchFamily="34" charset="0"/>
              </a:rPr>
              <a:t>Actuarieel</a:t>
            </a:r>
            <a:r>
              <a:rPr lang="nl-NL" dirty="0">
                <a:latin typeface="Verdana" panose="020B0604030504040204" pitchFamily="34" charset="0"/>
                <a:ea typeface="Verdana" panose="020B0604030504040204" pitchFamily="34" charset="0"/>
              </a:rPr>
              <a:t> Werkveld | Kwaliteit Besluit</a:t>
            </a:r>
          </a:p>
        </p:txBody>
      </p:sp>
      <p:sp>
        <p:nvSpPr>
          <p:cNvPr id="4" name="Tijdelijke aanduiding voor dianummer 3">
            <a:extLst>
              <a:ext uri="{FF2B5EF4-FFF2-40B4-BE49-F238E27FC236}">
                <a16:creationId xmlns:a16="http://schemas.microsoft.com/office/drawing/2014/main" id="{7B4D7523-5263-7B4E-8E03-1DD683F729A0}"/>
              </a:ext>
            </a:extLst>
          </p:cNvPr>
          <p:cNvSpPr>
            <a:spLocks noGrp="1"/>
          </p:cNvSpPr>
          <p:nvPr>
            <p:ph type="sldNum" sz="quarter" idx="12"/>
          </p:nvPr>
        </p:nvSpPr>
        <p:spPr/>
        <p:txBody>
          <a:bodyPr/>
          <a:lstStyle/>
          <a:p>
            <a:fld id="{178EF7B4-41E2-400E-80A8-6959545BA6EF}" type="slidenum">
              <a:rPr lang="nl-NL" smtClean="0"/>
              <a:t>13</a:t>
            </a:fld>
            <a:endParaRPr lang="nl-NL" dirty="0"/>
          </a:p>
        </p:txBody>
      </p:sp>
      <p:sp>
        <p:nvSpPr>
          <p:cNvPr id="5" name="Tijdelijke aanduiding voor datum 4">
            <a:extLst>
              <a:ext uri="{FF2B5EF4-FFF2-40B4-BE49-F238E27FC236}">
                <a16:creationId xmlns:a16="http://schemas.microsoft.com/office/drawing/2014/main" id="{CD6B7E8A-140C-2985-062C-132632302A75}"/>
              </a:ext>
            </a:extLst>
          </p:cNvPr>
          <p:cNvSpPr>
            <a:spLocks noGrp="1"/>
          </p:cNvSpPr>
          <p:nvPr>
            <p:ph type="dt" sz="half" idx="10"/>
          </p:nvPr>
        </p:nvSpPr>
        <p:spPr/>
        <p:txBody>
          <a:bodyPr/>
          <a:lstStyle/>
          <a:p>
            <a:r>
              <a:rPr lang="nl-NL"/>
              <a:t>17-11-2023</a:t>
            </a:r>
            <a:endParaRPr lang="nl-NL" dirty="0"/>
          </a:p>
        </p:txBody>
      </p:sp>
      <p:sp>
        <p:nvSpPr>
          <p:cNvPr id="6" name="Tekstvak 5">
            <a:extLst>
              <a:ext uri="{FF2B5EF4-FFF2-40B4-BE49-F238E27FC236}">
                <a16:creationId xmlns:a16="http://schemas.microsoft.com/office/drawing/2014/main" id="{DCD5556D-7A06-B9A8-C845-992B27E901E8}"/>
              </a:ext>
            </a:extLst>
          </p:cNvPr>
          <p:cNvSpPr txBox="1"/>
          <p:nvPr/>
        </p:nvSpPr>
        <p:spPr>
          <a:xfrm>
            <a:off x="306612" y="1309510"/>
            <a:ext cx="11865067" cy="461665"/>
          </a:xfrm>
          <a:prstGeom prst="rect">
            <a:avLst/>
          </a:prstGeom>
          <a:noFill/>
        </p:spPr>
        <p:txBody>
          <a:bodyPr wrap="square" rtlCol="0">
            <a:spAutoFit/>
          </a:bodyPr>
          <a:lstStyle/>
          <a:p>
            <a:r>
              <a:rPr lang="nl-NL" sz="2400" dirty="0"/>
              <a:t>Invloed van de actuaris op de kwaliteit van een te nemen besluit</a:t>
            </a:r>
          </a:p>
        </p:txBody>
      </p:sp>
      <p:sp>
        <p:nvSpPr>
          <p:cNvPr id="9" name="Tekstvak 8">
            <a:extLst>
              <a:ext uri="{FF2B5EF4-FFF2-40B4-BE49-F238E27FC236}">
                <a16:creationId xmlns:a16="http://schemas.microsoft.com/office/drawing/2014/main" id="{FC0CDA20-2692-0358-E80D-DF526DDCE619}"/>
              </a:ext>
            </a:extLst>
          </p:cNvPr>
          <p:cNvSpPr txBox="1"/>
          <p:nvPr/>
        </p:nvSpPr>
        <p:spPr>
          <a:xfrm>
            <a:off x="2932544" y="1870644"/>
            <a:ext cx="1828104" cy="615553"/>
          </a:xfrm>
          <a:prstGeom prst="rect">
            <a:avLst/>
          </a:prstGeom>
          <a:noFill/>
        </p:spPr>
        <p:txBody>
          <a:bodyPr wrap="square" rtlCol="0">
            <a:spAutoFit/>
          </a:bodyPr>
          <a:lstStyle/>
          <a:p>
            <a:r>
              <a:rPr lang="nl-NL" sz="3400" i="0" noProof="1">
                <a:solidFill>
                  <a:srgbClr val="01586B"/>
                </a:solidFill>
                <a:effectLst/>
              </a:rPr>
              <a:t>·</a:t>
            </a:r>
            <a:r>
              <a:rPr lang="nl-NL" sz="3400" noProof="1">
                <a:solidFill>
                  <a:srgbClr val="01586B"/>
                </a:solidFill>
              </a:rPr>
              <a:t> Q</a:t>
            </a:r>
            <a:r>
              <a:rPr lang="nl-NL" sz="3400" baseline="-25000" noProof="1">
                <a:solidFill>
                  <a:srgbClr val="01586B"/>
                </a:solidFill>
              </a:rPr>
              <a:t>model</a:t>
            </a:r>
            <a:endParaRPr lang="nl-NL" sz="3400" noProof="1">
              <a:solidFill>
                <a:srgbClr val="01586B"/>
              </a:solidFill>
            </a:endParaRPr>
          </a:p>
        </p:txBody>
      </p:sp>
      <p:sp>
        <p:nvSpPr>
          <p:cNvPr id="13" name="Tekstvak 12">
            <a:extLst>
              <a:ext uri="{FF2B5EF4-FFF2-40B4-BE49-F238E27FC236}">
                <a16:creationId xmlns:a16="http://schemas.microsoft.com/office/drawing/2014/main" id="{FD0F36F1-E684-A1F9-AF3B-51643E7723FA}"/>
              </a:ext>
            </a:extLst>
          </p:cNvPr>
          <p:cNvSpPr txBox="1"/>
          <p:nvPr/>
        </p:nvSpPr>
        <p:spPr>
          <a:xfrm>
            <a:off x="254857" y="1870644"/>
            <a:ext cx="1646810" cy="615553"/>
          </a:xfrm>
          <a:prstGeom prst="rect">
            <a:avLst/>
          </a:prstGeom>
          <a:noFill/>
        </p:spPr>
        <p:txBody>
          <a:bodyPr wrap="square" rtlCol="0">
            <a:spAutoFit/>
          </a:bodyPr>
          <a:lstStyle/>
          <a:p>
            <a:r>
              <a:rPr lang="nl-NL" sz="3400" noProof="1">
                <a:solidFill>
                  <a:srgbClr val="01586B"/>
                </a:solidFill>
              </a:rPr>
              <a:t>Q</a:t>
            </a:r>
            <a:r>
              <a:rPr lang="nl-NL" sz="3400" baseline="-25000" noProof="1">
                <a:solidFill>
                  <a:srgbClr val="01586B"/>
                </a:solidFill>
              </a:rPr>
              <a:t>data</a:t>
            </a:r>
            <a:endParaRPr lang="nl-NL" sz="3400" noProof="1">
              <a:solidFill>
                <a:srgbClr val="01586B"/>
              </a:solidFill>
            </a:endParaRPr>
          </a:p>
        </p:txBody>
      </p:sp>
      <p:sp>
        <p:nvSpPr>
          <p:cNvPr id="14" name="Tekstvak 13">
            <a:extLst>
              <a:ext uri="{FF2B5EF4-FFF2-40B4-BE49-F238E27FC236}">
                <a16:creationId xmlns:a16="http://schemas.microsoft.com/office/drawing/2014/main" id="{B70C1AA8-F79D-F081-7239-9E12D1658828}"/>
              </a:ext>
            </a:extLst>
          </p:cNvPr>
          <p:cNvSpPr txBox="1"/>
          <p:nvPr/>
        </p:nvSpPr>
        <p:spPr>
          <a:xfrm>
            <a:off x="1159028" y="1870644"/>
            <a:ext cx="2067613" cy="615553"/>
          </a:xfrm>
          <a:prstGeom prst="rect">
            <a:avLst/>
          </a:prstGeom>
          <a:noFill/>
        </p:spPr>
        <p:txBody>
          <a:bodyPr wrap="square" rtlCol="0">
            <a:spAutoFit/>
          </a:bodyPr>
          <a:lstStyle/>
          <a:p>
            <a:r>
              <a:rPr lang="nl-NL" sz="3400" i="0" noProof="1">
                <a:solidFill>
                  <a:srgbClr val="01586B"/>
                </a:solidFill>
                <a:effectLst/>
              </a:rPr>
              <a:t>·</a:t>
            </a:r>
            <a:r>
              <a:rPr lang="nl-NL" sz="3400" noProof="1">
                <a:solidFill>
                  <a:srgbClr val="01586B"/>
                </a:solidFill>
              </a:rPr>
              <a:t> Q</a:t>
            </a:r>
            <a:r>
              <a:rPr lang="nl-NL" sz="3400" baseline="-25000" noProof="1">
                <a:solidFill>
                  <a:srgbClr val="01586B"/>
                </a:solidFill>
              </a:rPr>
              <a:t>aannames</a:t>
            </a:r>
            <a:r>
              <a:rPr lang="nl-NL" sz="3400" i="0" noProof="1">
                <a:solidFill>
                  <a:srgbClr val="01586B"/>
                </a:solidFill>
                <a:effectLst/>
              </a:rPr>
              <a:t> </a:t>
            </a:r>
            <a:r>
              <a:rPr lang="nl-NL" sz="3400" i="0" noProof="1">
                <a:solidFill>
                  <a:srgbClr val="01586B"/>
                </a:solidFill>
                <a:effectLst/>
                <a:sym typeface="Wingdings" panose="05000000000000000000" pitchFamily="2" charset="2"/>
              </a:rPr>
              <a:t> </a:t>
            </a:r>
            <a:endParaRPr lang="nl-NL" sz="3400" noProof="1">
              <a:solidFill>
                <a:srgbClr val="01586B"/>
              </a:solidFill>
            </a:endParaRPr>
          </a:p>
        </p:txBody>
      </p:sp>
      <p:sp>
        <p:nvSpPr>
          <p:cNvPr id="15" name="Tekstvak 14">
            <a:extLst>
              <a:ext uri="{FF2B5EF4-FFF2-40B4-BE49-F238E27FC236}">
                <a16:creationId xmlns:a16="http://schemas.microsoft.com/office/drawing/2014/main" id="{B241B741-21AE-250B-E9F3-9B7704FEEC70}"/>
              </a:ext>
            </a:extLst>
          </p:cNvPr>
          <p:cNvSpPr txBox="1"/>
          <p:nvPr/>
        </p:nvSpPr>
        <p:spPr>
          <a:xfrm>
            <a:off x="10037350" y="1870644"/>
            <a:ext cx="1722863" cy="615553"/>
          </a:xfrm>
          <a:prstGeom prst="rect">
            <a:avLst/>
          </a:prstGeom>
          <a:noFill/>
        </p:spPr>
        <p:txBody>
          <a:bodyPr wrap="square" rtlCol="0">
            <a:spAutoFit/>
          </a:bodyPr>
          <a:lstStyle/>
          <a:p>
            <a:r>
              <a:rPr lang="nl-NL" sz="3400" noProof="1">
                <a:solidFill>
                  <a:srgbClr val="01586B"/>
                </a:solidFill>
              </a:rPr>
              <a:t>=  Q</a:t>
            </a:r>
            <a:r>
              <a:rPr lang="nl-NL" sz="3400" baseline="-25000" noProof="1">
                <a:solidFill>
                  <a:srgbClr val="01586B"/>
                </a:solidFill>
              </a:rPr>
              <a:t>besluit</a:t>
            </a:r>
            <a:r>
              <a:rPr lang="nl-NL" sz="3400" i="0" noProof="1">
                <a:solidFill>
                  <a:srgbClr val="01586B"/>
                </a:solidFill>
                <a:effectLst/>
                <a:sym typeface="Wingdings" panose="05000000000000000000" pitchFamily="2" charset="2"/>
              </a:rPr>
              <a:t> </a:t>
            </a:r>
            <a:endParaRPr lang="nl-NL" sz="3400" noProof="1">
              <a:solidFill>
                <a:srgbClr val="01586B"/>
              </a:solidFill>
            </a:endParaRPr>
          </a:p>
        </p:txBody>
      </p:sp>
      <p:sp>
        <p:nvSpPr>
          <p:cNvPr id="16" name="Tekstvak 15">
            <a:extLst>
              <a:ext uri="{FF2B5EF4-FFF2-40B4-BE49-F238E27FC236}">
                <a16:creationId xmlns:a16="http://schemas.microsoft.com/office/drawing/2014/main" id="{7258ACA0-1F5D-6B2A-15F3-B523B9B5F0D8}"/>
              </a:ext>
            </a:extLst>
          </p:cNvPr>
          <p:cNvSpPr txBox="1"/>
          <p:nvPr/>
        </p:nvSpPr>
        <p:spPr>
          <a:xfrm>
            <a:off x="6019260" y="1870644"/>
            <a:ext cx="2067613" cy="615553"/>
          </a:xfrm>
          <a:prstGeom prst="rect">
            <a:avLst/>
          </a:prstGeom>
          <a:noFill/>
        </p:spPr>
        <p:txBody>
          <a:bodyPr wrap="square" rtlCol="0">
            <a:spAutoFit/>
          </a:bodyPr>
          <a:lstStyle/>
          <a:p>
            <a:r>
              <a:rPr lang="nl-NL" sz="3400" i="0" noProof="1">
                <a:solidFill>
                  <a:srgbClr val="01586B"/>
                </a:solidFill>
                <a:effectLst/>
              </a:rPr>
              <a:t>·</a:t>
            </a:r>
            <a:r>
              <a:rPr lang="nl-NL" sz="3400" noProof="1">
                <a:solidFill>
                  <a:srgbClr val="01586B"/>
                </a:solidFill>
              </a:rPr>
              <a:t> Q</a:t>
            </a:r>
            <a:r>
              <a:rPr lang="nl-NL" sz="3400" baseline="-25000" noProof="1">
                <a:solidFill>
                  <a:srgbClr val="01586B"/>
                </a:solidFill>
              </a:rPr>
              <a:t>actuaris</a:t>
            </a:r>
            <a:endParaRPr lang="nl-NL" sz="3400" noProof="1">
              <a:solidFill>
                <a:srgbClr val="01586B"/>
              </a:solidFill>
            </a:endParaRPr>
          </a:p>
        </p:txBody>
      </p:sp>
      <p:sp>
        <p:nvSpPr>
          <p:cNvPr id="17" name="Tekstvak 16">
            <a:extLst>
              <a:ext uri="{FF2B5EF4-FFF2-40B4-BE49-F238E27FC236}">
                <a16:creationId xmlns:a16="http://schemas.microsoft.com/office/drawing/2014/main" id="{203AF121-2DDB-53BF-5D04-0CD799935C17}"/>
              </a:ext>
            </a:extLst>
          </p:cNvPr>
          <p:cNvSpPr txBox="1"/>
          <p:nvPr/>
        </p:nvSpPr>
        <p:spPr>
          <a:xfrm>
            <a:off x="4268173" y="1870644"/>
            <a:ext cx="1907138" cy="615553"/>
          </a:xfrm>
          <a:prstGeom prst="rect">
            <a:avLst/>
          </a:prstGeom>
          <a:noFill/>
        </p:spPr>
        <p:txBody>
          <a:bodyPr wrap="square" rtlCol="0">
            <a:spAutoFit/>
          </a:bodyPr>
          <a:lstStyle/>
          <a:p>
            <a:r>
              <a:rPr lang="nl-NL" sz="3400" i="0" noProof="1">
                <a:solidFill>
                  <a:srgbClr val="01586B"/>
                </a:solidFill>
                <a:effectLst/>
              </a:rPr>
              <a:t>·</a:t>
            </a:r>
            <a:r>
              <a:rPr lang="nl-NL" sz="3400" noProof="1">
                <a:solidFill>
                  <a:srgbClr val="01586B"/>
                </a:solidFill>
              </a:rPr>
              <a:t> Q</a:t>
            </a:r>
            <a:r>
              <a:rPr lang="nl-NL" sz="3400" baseline="-25000" noProof="1">
                <a:solidFill>
                  <a:srgbClr val="01586B"/>
                </a:solidFill>
              </a:rPr>
              <a:t>restricties</a:t>
            </a:r>
            <a:endParaRPr lang="nl-NL" sz="3400" noProof="1">
              <a:solidFill>
                <a:srgbClr val="01586B"/>
              </a:solidFill>
            </a:endParaRPr>
          </a:p>
        </p:txBody>
      </p:sp>
      <p:sp>
        <p:nvSpPr>
          <p:cNvPr id="19" name="Tekstvak 18">
            <a:extLst>
              <a:ext uri="{FF2B5EF4-FFF2-40B4-BE49-F238E27FC236}">
                <a16:creationId xmlns:a16="http://schemas.microsoft.com/office/drawing/2014/main" id="{B1B8CC73-76A2-D8EB-8DD5-C3CD39397B8A}"/>
              </a:ext>
            </a:extLst>
          </p:cNvPr>
          <p:cNvSpPr txBox="1"/>
          <p:nvPr/>
        </p:nvSpPr>
        <p:spPr>
          <a:xfrm>
            <a:off x="7542613" y="1870644"/>
            <a:ext cx="2576748" cy="615553"/>
          </a:xfrm>
          <a:prstGeom prst="rect">
            <a:avLst/>
          </a:prstGeom>
          <a:noFill/>
        </p:spPr>
        <p:txBody>
          <a:bodyPr wrap="square" rtlCol="0">
            <a:spAutoFit/>
          </a:bodyPr>
          <a:lstStyle/>
          <a:p>
            <a:r>
              <a:rPr lang="nl-NL" sz="3400" i="0" noProof="1">
                <a:solidFill>
                  <a:srgbClr val="01586B"/>
                </a:solidFill>
                <a:effectLst/>
              </a:rPr>
              <a:t>·</a:t>
            </a:r>
            <a:r>
              <a:rPr lang="nl-NL" sz="3400" noProof="1">
                <a:solidFill>
                  <a:srgbClr val="01586B"/>
                </a:solidFill>
              </a:rPr>
              <a:t> Q</a:t>
            </a:r>
            <a:r>
              <a:rPr lang="nl-NL" sz="3400" baseline="-25000" noProof="1">
                <a:solidFill>
                  <a:srgbClr val="01586B"/>
                </a:solidFill>
              </a:rPr>
              <a:t>begrijpelijkheid</a:t>
            </a:r>
            <a:endParaRPr lang="nl-NL" sz="3400" noProof="1">
              <a:solidFill>
                <a:srgbClr val="01586B"/>
              </a:solidFill>
            </a:endParaRPr>
          </a:p>
        </p:txBody>
      </p:sp>
    </p:spTree>
    <p:extLst>
      <p:ext uri="{BB962C8B-B14F-4D97-AF65-F5344CB8AC3E}">
        <p14:creationId xmlns:p14="http://schemas.microsoft.com/office/powerpoint/2010/main" val="1475114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p:bldP spid="15" grpId="0"/>
      <p:bldP spid="16" grpId="0"/>
      <p:bldP spid="17"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AB6EFF30-F26C-0E66-4C94-87E1BE72F19F}"/>
              </a:ext>
            </a:extLst>
          </p:cNvPr>
          <p:cNvSpPr>
            <a:spLocks noGrp="1"/>
          </p:cNvSpPr>
          <p:nvPr>
            <p:ph type="ftr" sz="quarter" idx="11"/>
          </p:nvPr>
        </p:nvSpPr>
        <p:spPr/>
        <p:txBody>
          <a:bodyPr/>
          <a:lstStyle/>
          <a:p>
            <a:r>
              <a:rPr lang="nl-NL"/>
              <a:t>Koninklijk Actuarieel Genootschap    |   Johan de Witt Prijs 2023</a:t>
            </a:r>
            <a:endParaRPr lang="nl-NL" dirty="0"/>
          </a:p>
        </p:txBody>
      </p:sp>
      <p:sp>
        <p:nvSpPr>
          <p:cNvPr id="3" name="Titel 2">
            <a:extLst>
              <a:ext uri="{FF2B5EF4-FFF2-40B4-BE49-F238E27FC236}">
                <a16:creationId xmlns:a16="http://schemas.microsoft.com/office/drawing/2014/main" id="{3CC26ECA-0D27-5208-72B7-C6789982248A}"/>
              </a:ext>
            </a:extLst>
          </p:cNvPr>
          <p:cNvSpPr>
            <a:spLocks noGrp="1"/>
          </p:cNvSpPr>
          <p:nvPr>
            <p:ph type="title"/>
          </p:nvPr>
        </p:nvSpPr>
        <p:spPr/>
        <p:txBody>
          <a:bodyPr>
            <a:normAutofit/>
          </a:bodyPr>
          <a:lstStyle/>
          <a:p>
            <a:r>
              <a:rPr lang="nl-NL" sz="3600" dirty="0">
                <a:latin typeface="Verdana" panose="020B0604030504040204" pitchFamily="34" charset="0"/>
                <a:ea typeface="Verdana" panose="020B0604030504040204" pitchFamily="34" charset="0"/>
              </a:rPr>
              <a:t>Actuarieel Werkveld | Kwaliteit Besluit</a:t>
            </a:r>
          </a:p>
        </p:txBody>
      </p:sp>
      <p:sp>
        <p:nvSpPr>
          <p:cNvPr id="4" name="Tijdelijke aanduiding voor dianummer 3">
            <a:extLst>
              <a:ext uri="{FF2B5EF4-FFF2-40B4-BE49-F238E27FC236}">
                <a16:creationId xmlns:a16="http://schemas.microsoft.com/office/drawing/2014/main" id="{7B4D7523-5263-7B4E-8E03-1DD683F729A0}"/>
              </a:ext>
            </a:extLst>
          </p:cNvPr>
          <p:cNvSpPr>
            <a:spLocks noGrp="1"/>
          </p:cNvSpPr>
          <p:nvPr>
            <p:ph type="sldNum" sz="quarter" idx="12"/>
          </p:nvPr>
        </p:nvSpPr>
        <p:spPr/>
        <p:txBody>
          <a:bodyPr/>
          <a:lstStyle/>
          <a:p>
            <a:fld id="{178EF7B4-41E2-400E-80A8-6959545BA6EF}" type="slidenum">
              <a:rPr lang="nl-NL" smtClean="0"/>
              <a:t>14</a:t>
            </a:fld>
            <a:endParaRPr lang="nl-NL" dirty="0"/>
          </a:p>
        </p:txBody>
      </p:sp>
      <p:sp>
        <p:nvSpPr>
          <p:cNvPr id="5" name="Tijdelijke aanduiding voor datum 4">
            <a:extLst>
              <a:ext uri="{FF2B5EF4-FFF2-40B4-BE49-F238E27FC236}">
                <a16:creationId xmlns:a16="http://schemas.microsoft.com/office/drawing/2014/main" id="{CD6B7E8A-140C-2985-062C-132632302A75}"/>
              </a:ext>
            </a:extLst>
          </p:cNvPr>
          <p:cNvSpPr>
            <a:spLocks noGrp="1"/>
          </p:cNvSpPr>
          <p:nvPr>
            <p:ph type="dt" sz="half" idx="10"/>
          </p:nvPr>
        </p:nvSpPr>
        <p:spPr/>
        <p:txBody>
          <a:bodyPr/>
          <a:lstStyle/>
          <a:p>
            <a:r>
              <a:rPr lang="nl-NL"/>
              <a:t>17-11-2023</a:t>
            </a:r>
            <a:endParaRPr lang="nl-NL" dirty="0"/>
          </a:p>
        </p:txBody>
      </p:sp>
      <p:sp>
        <p:nvSpPr>
          <p:cNvPr id="6" name="Tekstvak 5">
            <a:extLst>
              <a:ext uri="{FF2B5EF4-FFF2-40B4-BE49-F238E27FC236}">
                <a16:creationId xmlns:a16="http://schemas.microsoft.com/office/drawing/2014/main" id="{DCD5556D-7A06-B9A8-C845-992B27E901E8}"/>
              </a:ext>
            </a:extLst>
          </p:cNvPr>
          <p:cNvSpPr txBox="1"/>
          <p:nvPr/>
        </p:nvSpPr>
        <p:spPr>
          <a:xfrm>
            <a:off x="306612" y="1309510"/>
            <a:ext cx="11865067" cy="461665"/>
          </a:xfrm>
          <a:prstGeom prst="rect">
            <a:avLst/>
          </a:prstGeom>
          <a:noFill/>
        </p:spPr>
        <p:txBody>
          <a:bodyPr wrap="square" rtlCol="0">
            <a:spAutoFit/>
          </a:bodyPr>
          <a:lstStyle/>
          <a:p>
            <a:r>
              <a:rPr lang="nl-NL" sz="2400" dirty="0"/>
              <a:t>Invloed van de actuaris op de kwaliteit van een te nemen besluit</a:t>
            </a:r>
          </a:p>
        </p:txBody>
      </p:sp>
      <p:sp>
        <p:nvSpPr>
          <p:cNvPr id="9" name="Tekstvak 8">
            <a:extLst>
              <a:ext uri="{FF2B5EF4-FFF2-40B4-BE49-F238E27FC236}">
                <a16:creationId xmlns:a16="http://schemas.microsoft.com/office/drawing/2014/main" id="{FC0CDA20-2692-0358-E80D-DF526DDCE619}"/>
              </a:ext>
            </a:extLst>
          </p:cNvPr>
          <p:cNvSpPr txBox="1"/>
          <p:nvPr/>
        </p:nvSpPr>
        <p:spPr>
          <a:xfrm>
            <a:off x="2932544" y="1870644"/>
            <a:ext cx="1828104" cy="615553"/>
          </a:xfrm>
          <a:prstGeom prst="rect">
            <a:avLst/>
          </a:prstGeom>
          <a:noFill/>
        </p:spPr>
        <p:txBody>
          <a:bodyPr wrap="square" rtlCol="0">
            <a:spAutoFit/>
          </a:bodyPr>
          <a:lstStyle/>
          <a:p>
            <a:r>
              <a:rPr lang="nl-NL" sz="3400" i="0" noProof="1">
                <a:solidFill>
                  <a:srgbClr val="01586B"/>
                </a:solidFill>
                <a:effectLst/>
              </a:rPr>
              <a:t>·</a:t>
            </a:r>
            <a:r>
              <a:rPr lang="nl-NL" sz="3400" noProof="1">
                <a:solidFill>
                  <a:srgbClr val="01586B"/>
                </a:solidFill>
              </a:rPr>
              <a:t> Q</a:t>
            </a:r>
            <a:r>
              <a:rPr lang="nl-NL" sz="3400" baseline="-25000" noProof="1">
                <a:solidFill>
                  <a:srgbClr val="01586B"/>
                </a:solidFill>
              </a:rPr>
              <a:t>model</a:t>
            </a:r>
            <a:endParaRPr lang="nl-NL" sz="3400" noProof="1">
              <a:solidFill>
                <a:srgbClr val="01586B"/>
              </a:solidFill>
            </a:endParaRPr>
          </a:p>
        </p:txBody>
      </p:sp>
      <p:sp>
        <p:nvSpPr>
          <p:cNvPr id="13" name="Tekstvak 12">
            <a:extLst>
              <a:ext uri="{FF2B5EF4-FFF2-40B4-BE49-F238E27FC236}">
                <a16:creationId xmlns:a16="http://schemas.microsoft.com/office/drawing/2014/main" id="{FD0F36F1-E684-A1F9-AF3B-51643E7723FA}"/>
              </a:ext>
            </a:extLst>
          </p:cNvPr>
          <p:cNvSpPr txBox="1"/>
          <p:nvPr/>
        </p:nvSpPr>
        <p:spPr>
          <a:xfrm>
            <a:off x="254145" y="1870644"/>
            <a:ext cx="1646810" cy="615553"/>
          </a:xfrm>
          <a:prstGeom prst="rect">
            <a:avLst/>
          </a:prstGeom>
          <a:noFill/>
        </p:spPr>
        <p:txBody>
          <a:bodyPr wrap="square" rtlCol="0">
            <a:spAutoFit/>
          </a:bodyPr>
          <a:lstStyle/>
          <a:p>
            <a:r>
              <a:rPr lang="nl-NL" sz="3400" noProof="1">
                <a:solidFill>
                  <a:srgbClr val="01586B"/>
                </a:solidFill>
              </a:rPr>
              <a:t>Q</a:t>
            </a:r>
            <a:r>
              <a:rPr lang="nl-NL" sz="3400" baseline="-25000" noProof="1">
                <a:solidFill>
                  <a:srgbClr val="01586B"/>
                </a:solidFill>
              </a:rPr>
              <a:t>data</a:t>
            </a:r>
            <a:endParaRPr lang="nl-NL" sz="3400" noProof="1">
              <a:solidFill>
                <a:srgbClr val="01586B"/>
              </a:solidFill>
            </a:endParaRPr>
          </a:p>
        </p:txBody>
      </p:sp>
      <p:sp>
        <p:nvSpPr>
          <p:cNvPr id="14" name="Tekstvak 13">
            <a:extLst>
              <a:ext uri="{FF2B5EF4-FFF2-40B4-BE49-F238E27FC236}">
                <a16:creationId xmlns:a16="http://schemas.microsoft.com/office/drawing/2014/main" id="{B70C1AA8-F79D-F081-7239-9E12D1658828}"/>
              </a:ext>
            </a:extLst>
          </p:cNvPr>
          <p:cNvSpPr txBox="1"/>
          <p:nvPr/>
        </p:nvSpPr>
        <p:spPr>
          <a:xfrm>
            <a:off x="1159028" y="1870644"/>
            <a:ext cx="2067613" cy="615553"/>
          </a:xfrm>
          <a:prstGeom prst="rect">
            <a:avLst/>
          </a:prstGeom>
          <a:noFill/>
        </p:spPr>
        <p:txBody>
          <a:bodyPr wrap="square" rtlCol="0">
            <a:spAutoFit/>
          </a:bodyPr>
          <a:lstStyle/>
          <a:p>
            <a:r>
              <a:rPr lang="nl-NL" sz="3400" i="0" noProof="1">
                <a:solidFill>
                  <a:srgbClr val="01586B"/>
                </a:solidFill>
                <a:effectLst/>
              </a:rPr>
              <a:t>·</a:t>
            </a:r>
            <a:r>
              <a:rPr lang="nl-NL" sz="3400" noProof="1">
                <a:solidFill>
                  <a:srgbClr val="01586B"/>
                </a:solidFill>
              </a:rPr>
              <a:t> Q</a:t>
            </a:r>
            <a:r>
              <a:rPr lang="nl-NL" sz="3400" baseline="-25000" noProof="1">
                <a:solidFill>
                  <a:srgbClr val="01586B"/>
                </a:solidFill>
              </a:rPr>
              <a:t>aannames</a:t>
            </a:r>
            <a:r>
              <a:rPr lang="nl-NL" sz="3400" i="0" noProof="1">
                <a:solidFill>
                  <a:srgbClr val="01586B"/>
                </a:solidFill>
                <a:effectLst/>
              </a:rPr>
              <a:t> </a:t>
            </a:r>
            <a:r>
              <a:rPr lang="nl-NL" sz="3400" i="0" noProof="1">
                <a:solidFill>
                  <a:srgbClr val="01586B"/>
                </a:solidFill>
                <a:effectLst/>
                <a:sym typeface="Wingdings" panose="05000000000000000000" pitchFamily="2" charset="2"/>
              </a:rPr>
              <a:t> </a:t>
            </a:r>
            <a:endParaRPr lang="nl-NL" sz="3400" noProof="1">
              <a:solidFill>
                <a:srgbClr val="01586B"/>
              </a:solidFill>
            </a:endParaRPr>
          </a:p>
        </p:txBody>
      </p:sp>
      <p:sp>
        <p:nvSpPr>
          <p:cNvPr id="15" name="Tekstvak 14">
            <a:extLst>
              <a:ext uri="{FF2B5EF4-FFF2-40B4-BE49-F238E27FC236}">
                <a16:creationId xmlns:a16="http://schemas.microsoft.com/office/drawing/2014/main" id="{B241B741-21AE-250B-E9F3-9B7704FEEC70}"/>
              </a:ext>
            </a:extLst>
          </p:cNvPr>
          <p:cNvSpPr txBox="1"/>
          <p:nvPr/>
        </p:nvSpPr>
        <p:spPr>
          <a:xfrm>
            <a:off x="10037350" y="1870644"/>
            <a:ext cx="1722863" cy="615553"/>
          </a:xfrm>
          <a:prstGeom prst="rect">
            <a:avLst/>
          </a:prstGeom>
          <a:noFill/>
        </p:spPr>
        <p:txBody>
          <a:bodyPr wrap="square" rtlCol="0">
            <a:spAutoFit/>
          </a:bodyPr>
          <a:lstStyle/>
          <a:p>
            <a:r>
              <a:rPr lang="nl-NL" sz="3400" noProof="1">
                <a:solidFill>
                  <a:srgbClr val="01586B"/>
                </a:solidFill>
              </a:rPr>
              <a:t>=  Q</a:t>
            </a:r>
            <a:r>
              <a:rPr lang="nl-NL" sz="3400" baseline="-25000" noProof="1">
                <a:solidFill>
                  <a:srgbClr val="01586B"/>
                </a:solidFill>
              </a:rPr>
              <a:t>besluit</a:t>
            </a:r>
            <a:r>
              <a:rPr lang="nl-NL" sz="3400" i="0" noProof="1">
                <a:solidFill>
                  <a:srgbClr val="01586B"/>
                </a:solidFill>
                <a:effectLst/>
                <a:sym typeface="Wingdings" panose="05000000000000000000" pitchFamily="2" charset="2"/>
              </a:rPr>
              <a:t> </a:t>
            </a:r>
            <a:endParaRPr lang="nl-NL" sz="3400" noProof="1">
              <a:solidFill>
                <a:srgbClr val="01586B"/>
              </a:solidFill>
            </a:endParaRPr>
          </a:p>
        </p:txBody>
      </p:sp>
      <p:sp>
        <p:nvSpPr>
          <p:cNvPr id="16" name="Tekstvak 15">
            <a:extLst>
              <a:ext uri="{FF2B5EF4-FFF2-40B4-BE49-F238E27FC236}">
                <a16:creationId xmlns:a16="http://schemas.microsoft.com/office/drawing/2014/main" id="{7258ACA0-1F5D-6B2A-15F3-B523B9B5F0D8}"/>
              </a:ext>
            </a:extLst>
          </p:cNvPr>
          <p:cNvSpPr txBox="1"/>
          <p:nvPr/>
        </p:nvSpPr>
        <p:spPr>
          <a:xfrm>
            <a:off x="6019260" y="1870644"/>
            <a:ext cx="2067613" cy="615553"/>
          </a:xfrm>
          <a:prstGeom prst="rect">
            <a:avLst/>
          </a:prstGeom>
          <a:noFill/>
        </p:spPr>
        <p:txBody>
          <a:bodyPr wrap="square" rtlCol="0">
            <a:spAutoFit/>
          </a:bodyPr>
          <a:lstStyle/>
          <a:p>
            <a:r>
              <a:rPr lang="nl-NL" sz="3400" i="0" noProof="1">
                <a:solidFill>
                  <a:srgbClr val="01586B"/>
                </a:solidFill>
                <a:effectLst/>
              </a:rPr>
              <a:t>·</a:t>
            </a:r>
            <a:r>
              <a:rPr lang="nl-NL" sz="3400" noProof="1">
                <a:solidFill>
                  <a:srgbClr val="01586B"/>
                </a:solidFill>
              </a:rPr>
              <a:t> Q</a:t>
            </a:r>
            <a:r>
              <a:rPr lang="nl-NL" sz="3400" baseline="-25000" noProof="1">
                <a:solidFill>
                  <a:srgbClr val="01586B"/>
                </a:solidFill>
              </a:rPr>
              <a:t>actuaris</a:t>
            </a:r>
            <a:endParaRPr lang="nl-NL" sz="3400" noProof="1">
              <a:solidFill>
                <a:srgbClr val="01586B"/>
              </a:solidFill>
            </a:endParaRPr>
          </a:p>
        </p:txBody>
      </p:sp>
      <p:sp>
        <p:nvSpPr>
          <p:cNvPr id="17" name="Tekstvak 16">
            <a:extLst>
              <a:ext uri="{FF2B5EF4-FFF2-40B4-BE49-F238E27FC236}">
                <a16:creationId xmlns:a16="http://schemas.microsoft.com/office/drawing/2014/main" id="{203AF121-2DDB-53BF-5D04-0CD799935C17}"/>
              </a:ext>
            </a:extLst>
          </p:cNvPr>
          <p:cNvSpPr txBox="1"/>
          <p:nvPr/>
        </p:nvSpPr>
        <p:spPr>
          <a:xfrm>
            <a:off x="4268173" y="1870644"/>
            <a:ext cx="1907138" cy="615553"/>
          </a:xfrm>
          <a:prstGeom prst="rect">
            <a:avLst/>
          </a:prstGeom>
          <a:noFill/>
        </p:spPr>
        <p:txBody>
          <a:bodyPr wrap="square" rtlCol="0">
            <a:spAutoFit/>
          </a:bodyPr>
          <a:lstStyle/>
          <a:p>
            <a:r>
              <a:rPr lang="nl-NL" sz="3400" i="0" noProof="1">
                <a:solidFill>
                  <a:srgbClr val="01586B"/>
                </a:solidFill>
                <a:effectLst/>
              </a:rPr>
              <a:t>·</a:t>
            </a:r>
            <a:r>
              <a:rPr lang="nl-NL" sz="3400" noProof="1">
                <a:solidFill>
                  <a:srgbClr val="01586B"/>
                </a:solidFill>
              </a:rPr>
              <a:t> Q</a:t>
            </a:r>
            <a:r>
              <a:rPr lang="nl-NL" sz="3400" baseline="-25000" noProof="1">
                <a:solidFill>
                  <a:srgbClr val="01586B"/>
                </a:solidFill>
              </a:rPr>
              <a:t>restricties</a:t>
            </a:r>
            <a:endParaRPr lang="nl-NL" sz="3400" noProof="1">
              <a:solidFill>
                <a:srgbClr val="01586B"/>
              </a:solidFill>
            </a:endParaRPr>
          </a:p>
        </p:txBody>
      </p:sp>
      <p:sp>
        <p:nvSpPr>
          <p:cNvPr id="19" name="Tekstvak 18">
            <a:extLst>
              <a:ext uri="{FF2B5EF4-FFF2-40B4-BE49-F238E27FC236}">
                <a16:creationId xmlns:a16="http://schemas.microsoft.com/office/drawing/2014/main" id="{B1B8CC73-76A2-D8EB-8DD5-C3CD39397B8A}"/>
              </a:ext>
            </a:extLst>
          </p:cNvPr>
          <p:cNvSpPr txBox="1"/>
          <p:nvPr/>
        </p:nvSpPr>
        <p:spPr>
          <a:xfrm>
            <a:off x="7542613" y="1870644"/>
            <a:ext cx="2576748" cy="615553"/>
          </a:xfrm>
          <a:prstGeom prst="rect">
            <a:avLst/>
          </a:prstGeom>
          <a:noFill/>
        </p:spPr>
        <p:txBody>
          <a:bodyPr wrap="square" rtlCol="0">
            <a:spAutoFit/>
          </a:bodyPr>
          <a:lstStyle/>
          <a:p>
            <a:r>
              <a:rPr lang="nl-NL" sz="3400" i="0" noProof="1">
                <a:solidFill>
                  <a:srgbClr val="01586B"/>
                </a:solidFill>
                <a:effectLst/>
              </a:rPr>
              <a:t>·</a:t>
            </a:r>
            <a:r>
              <a:rPr lang="nl-NL" sz="3400" noProof="1">
                <a:solidFill>
                  <a:srgbClr val="01586B"/>
                </a:solidFill>
              </a:rPr>
              <a:t> Q</a:t>
            </a:r>
            <a:r>
              <a:rPr lang="nl-NL" sz="3400" baseline="-25000" noProof="1">
                <a:solidFill>
                  <a:srgbClr val="01586B"/>
                </a:solidFill>
              </a:rPr>
              <a:t>begrijpelijkheid</a:t>
            </a:r>
            <a:endParaRPr lang="nl-NL" sz="3400" noProof="1">
              <a:solidFill>
                <a:srgbClr val="01586B"/>
              </a:solidFill>
            </a:endParaRPr>
          </a:p>
        </p:txBody>
      </p:sp>
      <p:pic>
        <p:nvPicPr>
          <p:cNvPr id="18" name="Afbeelding 17">
            <a:extLst>
              <a:ext uri="{FF2B5EF4-FFF2-40B4-BE49-F238E27FC236}">
                <a16:creationId xmlns:a16="http://schemas.microsoft.com/office/drawing/2014/main" id="{5FA45888-152D-A3DD-D7C2-3362D2CC8837}"/>
              </a:ext>
            </a:extLst>
          </p:cNvPr>
          <p:cNvPicPr>
            <a:picLocks noChangeAspect="1"/>
          </p:cNvPicPr>
          <p:nvPr/>
        </p:nvPicPr>
        <p:blipFill>
          <a:blip r:embed="rId2"/>
          <a:stretch>
            <a:fillRect/>
          </a:stretch>
        </p:blipFill>
        <p:spPr>
          <a:xfrm>
            <a:off x="10517029" y="3136027"/>
            <a:ext cx="1069181" cy="3263396"/>
          </a:xfrm>
          <a:prstGeom prst="rect">
            <a:avLst/>
          </a:prstGeom>
        </p:spPr>
      </p:pic>
      <p:pic>
        <p:nvPicPr>
          <p:cNvPr id="23" name="Afbeelding 22">
            <a:extLst>
              <a:ext uri="{FF2B5EF4-FFF2-40B4-BE49-F238E27FC236}">
                <a16:creationId xmlns:a16="http://schemas.microsoft.com/office/drawing/2014/main" id="{894BE363-D98C-98CB-428E-CFABB8A9F13A}"/>
              </a:ext>
            </a:extLst>
          </p:cNvPr>
          <p:cNvPicPr>
            <a:picLocks noChangeAspect="1"/>
          </p:cNvPicPr>
          <p:nvPr/>
        </p:nvPicPr>
        <p:blipFill>
          <a:blip r:embed="rId3"/>
          <a:stretch>
            <a:fillRect/>
          </a:stretch>
        </p:blipFill>
        <p:spPr>
          <a:xfrm>
            <a:off x="11695454" y="3136027"/>
            <a:ext cx="502675" cy="3255417"/>
          </a:xfrm>
          <a:prstGeom prst="rect">
            <a:avLst/>
          </a:prstGeom>
        </p:spPr>
      </p:pic>
      <p:pic>
        <p:nvPicPr>
          <p:cNvPr id="25" name="Afbeelding 24">
            <a:extLst>
              <a:ext uri="{FF2B5EF4-FFF2-40B4-BE49-F238E27FC236}">
                <a16:creationId xmlns:a16="http://schemas.microsoft.com/office/drawing/2014/main" id="{AE415CB1-8BE7-07E1-3CD0-749103C6AC51}"/>
              </a:ext>
            </a:extLst>
          </p:cNvPr>
          <p:cNvPicPr>
            <a:picLocks noChangeAspect="1"/>
          </p:cNvPicPr>
          <p:nvPr/>
        </p:nvPicPr>
        <p:blipFill>
          <a:blip r:embed="rId4"/>
          <a:stretch>
            <a:fillRect/>
          </a:stretch>
        </p:blipFill>
        <p:spPr>
          <a:xfrm>
            <a:off x="8063034" y="3136027"/>
            <a:ext cx="1595793" cy="3255417"/>
          </a:xfrm>
          <a:prstGeom prst="rect">
            <a:avLst/>
          </a:prstGeom>
        </p:spPr>
      </p:pic>
      <p:pic>
        <p:nvPicPr>
          <p:cNvPr id="31" name="Afbeelding 30">
            <a:extLst>
              <a:ext uri="{FF2B5EF4-FFF2-40B4-BE49-F238E27FC236}">
                <a16:creationId xmlns:a16="http://schemas.microsoft.com/office/drawing/2014/main" id="{9C6F24AD-81C9-5EB2-90B1-6CACED594410}"/>
              </a:ext>
            </a:extLst>
          </p:cNvPr>
          <p:cNvPicPr>
            <a:picLocks noChangeAspect="1"/>
          </p:cNvPicPr>
          <p:nvPr/>
        </p:nvPicPr>
        <p:blipFill>
          <a:blip r:embed="rId5"/>
          <a:stretch>
            <a:fillRect/>
          </a:stretch>
        </p:blipFill>
        <p:spPr>
          <a:xfrm>
            <a:off x="6341872" y="3136027"/>
            <a:ext cx="1220781" cy="3255417"/>
          </a:xfrm>
          <a:prstGeom prst="rect">
            <a:avLst/>
          </a:prstGeom>
        </p:spPr>
      </p:pic>
      <p:pic>
        <p:nvPicPr>
          <p:cNvPr id="35" name="Afbeelding 34">
            <a:extLst>
              <a:ext uri="{FF2B5EF4-FFF2-40B4-BE49-F238E27FC236}">
                <a16:creationId xmlns:a16="http://schemas.microsoft.com/office/drawing/2014/main" id="{34BB5583-9F97-4928-28A9-1253ABCC600B}"/>
              </a:ext>
            </a:extLst>
          </p:cNvPr>
          <p:cNvPicPr>
            <a:picLocks noChangeAspect="1"/>
          </p:cNvPicPr>
          <p:nvPr/>
        </p:nvPicPr>
        <p:blipFill>
          <a:blip r:embed="rId6"/>
          <a:stretch>
            <a:fillRect/>
          </a:stretch>
        </p:blipFill>
        <p:spPr>
          <a:xfrm>
            <a:off x="4723607" y="3136027"/>
            <a:ext cx="1172908" cy="3255417"/>
          </a:xfrm>
          <a:prstGeom prst="rect">
            <a:avLst/>
          </a:prstGeom>
        </p:spPr>
      </p:pic>
      <p:pic>
        <p:nvPicPr>
          <p:cNvPr id="37" name="Afbeelding 36">
            <a:extLst>
              <a:ext uri="{FF2B5EF4-FFF2-40B4-BE49-F238E27FC236}">
                <a16:creationId xmlns:a16="http://schemas.microsoft.com/office/drawing/2014/main" id="{36335757-EE82-63CD-6890-4139068108AB}"/>
              </a:ext>
            </a:extLst>
          </p:cNvPr>
          <p:cNvPicPr>
            <a:picLocks noChangeAspect="1"/>
          </p:cNvPicPr>
          <p:nvPr/>
        </p:nvPicPr>
        <p:blipFill>
          <a:blip r:embed="rId7"/>
          <a:stretch>
            <a:fillRect/>
          </a:stretch>
        </p:blipFill>
        <p:spPr>
          <a:xfrm>
            <a:off x="3169244" y="3136027"/>
            <a:ext cx="1180887" cy="3255417"/>
          </a:xfrm>
          <a:prstGeom prst="rect">
            <a:avLst/>
          </a:prstGeom>
        </p:spPr>
      </p:pic>
      <p:pic>
        <p:nvPicPr>
          <p:cNvPr id="41" name="Afbeelding 40">
            <a:extLst>
              <a:ext uri="{FF2B5EF4-FFF2-40B4-BE49-F238E27FC236}">
                <a16:creationId xmlns:a16="http://schemas.microsoft.com/office/drawing/2014/main" id="{E3937BD1-0F4D-D8F5-D95C-10D65901754F}"/>
              </a:ext>
            </a:extLst>
          </p:cNvPr>
          <p:cNvPicPr>
            <a:picLocks noChangeAspect="1"/>
          </p:cNvPicPr>
          <p:nvPr/>
        </p:nvPicPr>
        <p:blipFill>
          <a:blip r:embed="rId8"/>
          <a:stretch>
            <a:fillRect/>
          </a:stretch>
        </p:blipFill>
        <p:spPr>
          <a:xfrm>
            <a:off x="1591323" y="3136027"/>
            <a:ext cx="1196844" cy="3255417"/>
          </a:xfrm>
          <a:prstGeom prst="rect">
            <a:avLst/>
          </a:prstGeom>
        </p:spPr>
      </p:pic>
      <p:pic>
        <p:nvPicPr>
          <p:cNvPr id="43" name="Afbeelding 42">
            <a:extLst>
              <a:ext uri="{FF2B5EF4-FFF2-40B4-BE49-F238E27FC236}">
                <a16:creationId xmlns:a16="http://schemas.microsoft.com/office/drawing/2014/main" id="{BABFA2A1-2EAA-F8BB-7AC7-0927A7EBD01F}"/>
              </a:ext>
            </a:extLst>
          </p:cNvPr>
          <p:cNvPicPr>
            <a:picLocks noChangeAspect="1"/>
          </p:cNvPicPr>
          <p:nvPr/>
        </p:nvPicPr>
        <p:blipFill>
          <a:blip r:embed="rId9"/>
          <a:stretch>
            <a:fillRect/>
          </a:stretch>
        </p:blipFill>
        <p:spPr>
          <a:xfrm>
            <a:off x="254145" y="3136027"/>
            <a:ext cx="1125034" cy="3255417"/>
          </a:xfrm>
          <a:prstGeom prst="rect">
            <a:avLst/>
          </a:prstGeom>
        </p:spPr>
      </p:pic>
      <p:sp>
        <p:nvSpPr>
          <p:cNvPr id="45" name="Tekstvak 44">
            <a:extLst>
              <a:ext uri="{FF2B5EF4-FFF2-40B4-BE49-F238E27FC236}">
                <a16:creationId xmlns:a16="http://schemas.microsoft.com/office/drawing/2014/main" id="{0A3C716D-1489-4F15-365C-602F103C0471}"/>
              </a:ext>
            </a:extLst>
          </p:cNvPr>
          <p:cNvSpPr txBox="1"/>
          <p:nvPr/>
        </p:nvSpPr>
        <p:spPr>
          <a:xfrm>
            <a:off x="1198439" y="2798813"/>
            <a:ext cx="9303379" cy="461665"/>
          </a:xfrm>
          <a:prstGeom prst="rect">
            <a:avLst/>
          </a:prstGeom>
          <a:noFill/>
        </p:spPr>
        <p:txBody>
          <a:bodyPr wrap="square">
            <a:spAutoFit/>
          </a:bodyPr>
          <a:lstStyle/>
          <a:p>
            <a:r>
              <a:rPr lang="nl-NL" sz="2400" b="1" dirty="0">
                <a:solidFill>
                  <a:srgbClr val="B08600"/>
                </a:solidFill>
              </a:rPr>
              <a:t>Cumulatieve Factorscore o.b.v. 90%-score voor iedere kwaliteitsfactor</a:t>
            </a:r>
          </a:p>
        </p:txBody>
      </p:sp>
      <p:sp>
        <p:nvSpPr>
          <p:cNvPr id="47" name="Tekstvak 46">
            <a:extLst>
              <a:ext uri="{FF2B5EF4-FFF2-40B4-BE49-F238E27FC236}">
                <a16:creationId xmlns:a16="http://schemas.microsoft.com/office/drawing/2014/main" id="{E9042A62-0229-3771-5F35-DD3080E514C1}"/>
              </a:ext>
            </a:extLst>
          </p:cNvPr>
          <p:cNvSpPr txBox="1"/>
          <p:nvPr/>
        </p:nvSpPr>
        <p:spPr>
          <a:xfrm>
            <a:off x="10104787" y="4869895"/>
            <a:ext cx="340614" cy="615553"/>
          </a:xfrm>
          <a:prstGeom prst="rect">
            <a:avLst/>
          </a:prstGeom>
          <a:noFill/>
        </p:spPr>
        <p:txBody>
          <a:bodyPr wrap="square">
            <a:spAutoFit/>
          </a:bodyPr>
          <a:lstStyle/>
          <a:p>
            <a:r>
              <a:rPr lang="nl-NL" sz="3400" noProof="1">
                <a:solidFill>
                  <a:srgbClr val="01586B"/>
                </a:solidFill>
              </a:rPr>
              <a:t>=</a:t>
            </a:r>
            <a:endParaRPr lang="nl-NL" sz="3400" dirty="0"/>
          </a:p>
        </p:txBody>
      </p:sp>
    </p:spTree>
    <p:extLst>
      <p:ext uri="{BB962C8B-B14F-4D97-AF65-F5344CB8AC3E}">
        <p14:creationId xmlns:p14="http://schemas.microsoft.com/office/powerpoint/2010/main" val="2862936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par>
                                <p:cTn id="8" presetID="1" presetClass="entr" presetSubtype="0" fill="hold" nodeType="withEffect">
                                  <p:stCondLst>
                                    <p:cond delay="0"/>
                                  </p:stCondLst>
                                  <p:childTnLst>
                                    <p:set>
                                      <p:cBhvr>
                                        <p:cTn id="9" dur="1" fill="hold">
                                          <p:stCondLst>
                                            <p:cond delay="0"/>
                                          </p:stCondLst>
                                        </p:cTn>
                                        <p:tgtEl>
                                          <p:spTgt spid="43"/>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par>
                                <p:cTn id="36" presetID="1" presetClass="entr" presetSubtype="0" fill="hold" grpId="0" nodeType="withEffect">
                                  <p:stCondLst>
                                    <p:cond delay="1000"/>
                                  </p:stCondLst>
                                  <p:childTnLst>
                                    <p:set>
                                      <p:cBhvr>
                                        <p:cTn id="37"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AB6EFF30-F26C-0E66-4C94-87E1BE72F19F}"/>
              </a:ext>
            </a:extLst>
          </p:cNvPr>
          <p:cNvSpPr>
            <a:spLocks noGrp="1"/>
          </p:cNvSpPr>
          <p:nvPr>
            <p:ph type="ftr" sz="quarter" idx="11"/>
          </p:nvPr>
        </p:nvSpPr>
        <p:spPr/>
        <p:txBody>
          <a:bodyPr/>
          <a:lstStyle/>
          <a:p>
            <a:r>
              <a:rPr lang="nl-NL"/>
              <a:t>Koninklijk Actuarieel Genootschap    |   Johan de Witt Prijs 2023</a:t>
            </a:r>
            <a:endParaRPr lang="nl-NL" dirty="0"/>
          </a:p>
        </p:txBody>
      </p:sp>
      <p:sp>
        <p:nvSpPr>
          <p:cNvPr id="3" name="Titel 2">
            <a:extLst>
              <a:ext uri="{FF2B5EF4-FFF2-40B4-BE49-F238E27FC236}">
                <a16:creationId xmlns:a16="http://schemas.microsoft.com/office/drawing/2014/main" id="{3CC26ECA-0D27-5208-72B7-C6789982248A}"/>
              </a:ext>
            </a:extLst>
          </p:cNvPr>
          <p:cNvSpPr>
            <a:spLocks noGrp="1"/>
          </p:cNvSpPr>
          <p:nvPr>
            <p:ph type="title"/>
          </p:nvPr>
        </p:nvSpPr>
        <p:spPr/>
        <p:txBody>
          <a:bodyPr>
            <a:normAutofit/>
          </a:bodyPr>
          <a:lstStyle/>
          <a:p>
            <a:r>
              <a:rPr lang="nl-NL" sz="3600" dirty="0">
                <a:latin typeface="Verdana" panose="020B0604030504040204" pitchFamily="34" charset="0"/>
                <a:ea typeface="Verdana" panose="020B0604030504040204" pitchFamily="34" charset="0"/>
              </a:rPr>
              <a:t>Actuarieel Werkveld  | Thema’s Scripties</a:t>
            </a:r>
          </a:p>
        </p:txBody>
      </p:sp>
      <p:sp>
        <p:nvSpPr>
          <p:cNvPr id="4" name="Tijdelijke aanduiding voor dianummer 3">
            <a:extLst>
              <a:ext uri="{FF2B5EF4-FFF2-40B4-BE49-F238E27FC236}">
                <a16:creationId xmlns:a16="http://schemas.microsoft.com/office/drawing/2014/main" id="{7B4D7523-5263-7B4E-8E03-1DD683F729A0}"/>
              </a:ext>
            </a:extLst>
          </p:cNvPr>
          <p:cNvSpPr>
            <a:spLocks noGrp="1"/>
          </p:cNvSpPr>
          <p:nvPr>
            <p:ph type="sldNum" sz="quarter" idx="12"/>
          </p:nvPr>
        </p:nvSpPr>
        <p:spPr/>
        <p:txBody>
          <a:bodyPr/>
          <a:lstStyle/>
          <a:p>
            <a:fld id="{178EF7B4-41E2-400E-80A8-6959545BA6EF}" type="slidenum">
              <a:rPr lang="nl-NL" smtClean="0"/>
              <a:t>15</a:t>
            </a:fld>
            <a:endParaRPr lang="nl-NL" dirty="0"/>
          </a:p>
        </p:txBody>
      </p:sp>
      <p:sp>
        <p:nvSpPr>
          <p:cNvPr id="5" name="Tijdelijke aanduiding voor datum 4">
            <a:extLst>
              <a:ext uri="{FF2B5EF4-FFF2-40B4-BE49-F238E27FC236}">
                <a16:creationId xmlns:a16="http://schemas.microsoft.com/office/drawing/2014/main" id="{CD6B7E8A-140C-2985-062C-132632302A75}"/>
              </a:ext>
            </a:extLst>
          </p:cNvPr>
          <p:cNvSpPr>
            <a:spLocks noGrp="1"/>
          </p:cNvSpPr>
          <p:nvPr>
            <p:ph type="dt" sz="half" idx="10"/>
          </p:nvPr>
        </p:nvSpPr>
        <p:spPr/>
        <p:txBody>
          <a:bodyPr/>
          <a:lstStyle/>
          <a:p>
            <a:r>
              <a:rPr lang="nl-NL"/>
              <a:t>17-11-2023</a:t>
            </a:r>
            <a:endParaRPr lang="nl-NL" dirty="0"/>
          </a:p>
        </p:txBody>
      </p:sp>
      <p:sp>
        <p:nvSpPr>
          <p:cNvPr id="6" name="Tekstvak 5">
            <a:extLst>
              <a:ext uri="{FF2B5EF4-FFF2-40B4-BE49-F238E27FC236}">
                <a16:creationId xmlns:a16="http://schemas.microsoft.com/office/drawing/2014/main" id="{DCD5556D-7A06-B9A8-C845-992B27E901E8}"/>
              </a:ext>
            </a:extLst>
          </p:cNvPr>
          <p:cNvSpPr txBox="1"/>
          <p:nvPr/>
        </p:nvSpPr>
        <p:spPr>
          <a:xfrm>
            <a:off x="306612" y="1309510"/>
            <a:ext cx="11865067" cy="461665"/>
          </a:xfrm>
          <a:prstGeom prst="rect">
            <a:avLst/>
          </a:prstGeom>
          <a:noFill/>
        </p:spPr>
        <p:txBody>
          <a:bodyPr wrap="square" rtlCol="0">
            <a:spAutoFit/>
          </a:bodyPr>
          <a:lstStyle/>
          <a:p>
            <a:r>
              <a:rPr lang="nl-NL" sz="2400" dirty="0"/>
              <a:t>Rol van de actuaris, aan de weg timmeren</a:t>
            </a:r>
          </a:p>
        </p:txBody>
      </p:sp>
      <p:sp>
        <p:nvSpPr>
          <p:cNvPr id="12" name="Tekstvak 11">
            <a:extLst>
              <a:ext uri="{FF2B5EF4-FFF2-40B4-BE49-F238E27FC236}">
                <a16:creationId xmlns:a16="http://schemas.microsoft.com/office/drawing/2014/main" id="{274B8B91-3B25-E698-49C8-615A5FA72A6B}"/>
              </a:ext>
            </a:extLst>
          </p:cNvPr>
          <p:cNvSpPr txBox="1"/>
          <p:nvPr/>
        </p:nvSpPr>
        <p:spPr>
          <a:xfrm>
            <a:off x="417823" y="1799348"/>
            <a:ext cx="9566436" cy="4386457"/>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nl-NL" sz="2800" dirty="0">
                <a:solidFill>
                  <a:srgbClr val="01586B"/>
                </a:solidFill>
              </a:rPr>
              <a:t>Van Waarheid Zoeken =&gt; Begrijpelijk Maken</a:t>
            </a:r>
          </a:p>
          <a:p>
            <a:pPr marL="285750" indent="-285750">
              <a:lnSpc>
                <a:spcPct val="200000"/>
              </a:lnSpc>
              <a:buFont typeface="Arial" panose="020B0604020202020204" pitchFamily="34" charset="0"/>
              <a:buChar char="•"/>
            </a:pPr>
            <a:r>
              <a:rPr lang="nl-NL" sz="2800" dirty="0">
                <a:solidFill>
                  <a:srgbClr val="01586B"/>
                </a:solidFill>
              </a:rPr>
              <a:t>Van Uitlegbaarheid naar </a:t>
            </a:r>
            <a:r>
              <a:rPr lang="nl-NL" sz="2800" b="0" i="0" dirty="0">
                <a:solidFill>
                  <a:srgbClr val="01586B"/>
                </a:solidFill>
                <a:effectLst/>
              </a:rPr>
              <a:t>B</a:t>
            </a:r>
            <a:r>
              <a:rPr lang="nl-NL" sz="2800" dirty="0">
                <a:solidFill>
                  <a:srgbClr val="01586B"/>
                </a:solidFill>
              </a:rPr>
              <a:t>egrijpelijkheid</a:t>
            </a:r>
          </a:p>
          <a:p>
            <a:pPr marL="285750" indent="-285750">
              <a:lnSpc>
                <a:spcPct val="200000"/>
              </a:lnSpc>
              <a:buFont typeface="Arial" panose="020B0604020202020204" pitchFamily="34" charset="0"/>
              <a:buChar char="•"/>
            </a:pPr>
            <a:r>
              <a:rPr lang="nl-NL" sz="2800" dirty="0">
                <a:solidFill>
                  <a:srgbClr val="01586B"/>
                </a:solidFill>
              </a:rPr>
              <a:t>AI, ML, Gedragsmodellen</a:t>
            </a:r>
          </a:p>
          <a:p>
            <a:pPr marL="285750" indent="-285750">
              <a:lnSpc>
                <a:spcPct val="200000"/>
              </a:lnSpc>
              <a:buFont typeface="Arial" panose="020B0604020202020204" pitchFamily="34" charset="0"/>
              <a:buChar char="•"/>
            </a:pPr>
            <a:r>
              <a:rPr lang="nl-NL" sz="2800" dirty="0">
                <a:solidFill>
                  <a:srgbClr val="01586B"/>
                </a:solidFill>
              </a:rPr>
              <a:t>Van ‘</a:t>
            </a:r>
            <a:r>
              <a:rPr lang="nl-NL" sz="2800" dirty="0" err="1">
                <a:solidFill>
                  <a:srgbClr val="01586B"/>
                </a:solidFill>
              </a:rPr>
              <a:t>one</a:t>
            </a:r>
            <a:r>
              <a:rPr lang="nl-NL" sz="2800" dirty="0">
                <a:solidFill>
                  <a:srgbClr val="01586B"/>
                </a:solidFill>
              </a:rPr>
              <a:t> point </a:t>
            </a:r>
            <a:r>
              <a:rPr lang="nl-NL" sz="2800" dirty="0" err="1">
                <a:solidFill>
                  <a:srgbClr val="01586B"/>
                </a:solidFill>
              </a:rPr>
              <a:t>estimates</a:t>
            </a:r>
            <a:r>
              <a:rPr lang="nl-NL" sz="2800" dirty="0">
                <a:solidFill>
                  <a:srgbClr val="01586B"/>
                </a:solidFill>
              </a:rPr>
              <a:t>’ en verwachtingen naar scenario’s</a:t>
            </a:r>
          </a:p>
          <a:p>
            <a:pPr marL="285750" indent="-285750">
              <a:lnSpc>
                <a:spcPct val="200000"/>
              </a:lnSpc>
              <a:buFont typeface="Arial" panose="020B0604020202020204" pitchFamily="34" charset="0"/>
              <a:buChar char="•"/>
            </a:pPr>
            <a:r>
              <a:rPr lang="nl-NL" sz="3200" dirty="0">
                <a:solidFill>
                  <a:srgbClr val="01586B"/>
                </a:solidFill>
              </a:rPr>
              <a:t>Van Rekenaar naar Gids</a:t>
            </a:r>
          </a:p>
        </p:txBody>
      </p:sp>
      <p:pic>
        <p:nvPicPr>
          <p:cNvPr id="7" name="Picture 2" descr="een fotorealistische scène van een jonge vrouw die naar de lucht wijst die vol staat met wiskundige formules en het woord &quot;Why?&quot;. Het is een scène zoals in 'Alice in Wonderland'. Alle kleuren zijn in blauw- en wittinten met wolken aan de hemel.">
            <a:extLst>
              <a:ext uri="{FF2B5EF4-FFF2-40B4-BE49-F238E27FC236}">
                <a16:creationId xmlns:a16="http://schemas.microsoft.com/office/drawing/2014/main" id="{2A171D2C-F24E-4C53-8538-9EED9C57BE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76361" y="1309510"/>
            <a:ext cx="3209026" cy="3209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2479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AB6EFF30-F26C-0E66-4C94-87E1BE72F19F}"/>
              </a:ext>
            </a:extLst>
          </p:cNvPr>
          <p:cNvSpPr>
            <a:spLocks noGrp="1"/>
          </p:cNvSpPr>
          <p:nvPr>
            <p:ph type="ftr" sz="quarter" idx="11"/>
          </p:nvPr>
        </p:nvSpPr>
        <p:spPr/>
        <p:txBody>
          <a:bodyPr/>
          <a:lstStyle/>
          <a:p>
            <a:r>
              <a:rPr lang="nl-NL"/>
              <a:t>Koninklijk Actuarieel Genootschap    |   Johan de Witt Prijs 2023</a:t>
            </a:r>
            <a:endParaRPr lang="nl-NL" dirty="0"/>
          </a:p>
        </p:txBody>
      </p:sp>
      <p:sp>
        <p:nvSpPr>
          <p:cNvPr id="3" name="Titel 2">
            <a:extLst>
              <a:ext uri="{FF2B5EF4-FFF2-40B4-BE49-F238E27FC236}">
                <a16:creationId xmlns:a16="http://schemas.microsoft.com/office/drawing/2014/main" id="{3CC26ECA-0D27-5208-72B7-C6789982248A}"/>
              </a:ext>
            </a:extLst>
          </p:cNvPr>
          <p:cNvSpPr>
            <a:spLocks noGrp="1"/>
          </p:cNvSpPr>
          <p:nvPr>
            <p:ph type="title"/>
          </p:nvPr>
        </p:nvSpPr>
        <p:spPr/>
        <p:txBody>
          <a:bodyPr>
            <a:normAutofit/>
          </a:bodyPr>
          <a:lstStyle/>
          <a:p>
            <a:r>
              <a:rPr lang="nl-NL" sz="3600" dirty="0">
                <a:latin typeface="Verdana" panose="020B0604030504040204" pitchFamily="34" charset="0"/>
                <a:ea typeface="Verdana" panose="020B0604030504040204" pitchFamily="34" charset="0"/>
              </a:rPr>
              <a:t>Johan de Witt prijs 2024 | Jouw Scriptie?</a:t>
            </a:r>
          </a:p>
        </p:txBody>
      </p:sp>
      <p:sp>
        <p:nvSpPr>
          <p:cNvPr id="4" name="Tijdelijke aanduiding voor dianummer 3">
            <a:extLst>
              <a:ext uri="{FF2B5EF4-FFF2-40B4-BE49-F238E27FC236}">
                <a16:creationId xmlns:a16="http://schemas.microsoft.com/office/drawing/2014/main" id="{7B4D7523-5263-7B4E-8E03-1DD683F729A0}"/>
              </a:ext>
            </a:extLst>
          </p:cNvPr>
          <p:cNvSpPr>
            <a:spLocks noGrp="1"/>
          </p:cNvSpPr>
          <p:nvPr>
            <p:ph type="sldNum" sz="quarter" idx="12"/>
          </p:nvPr>
        </p:nvSpPr>
        <p:spPr/>
        <p:txBody>
          <a:bodyPr/>
          <a:lstStyle/>
          <a:p>
            <a:fld id="{178EF7B4-41E2-400E-80A8-6959545BA6EF}" type="slidenum">
              <a:rPr lang="nl-NL" smtClean="0"/>
              <a:t>16</a:t>
            </a:fld>
            <a:endParaRPr lang="nl-NL" dirty="0"/>
          </a:p>
        </p:txBody>
      </p:sp>
      <p:sp>
        <p:nvSpPr>
          <p:cNvPr id="5" name="Tijdelijke aanduiding voor datum 4">
            <a:extLst>
              <a:ext uri="{FF2B5EF4-FFF2-40B4-BE49-F238E27FC236}">
                <a16:creationId xmlns:a16="http://schemas.microsoft.com/office/drawing/2014/main" id="{CD6B7E8A-140C-2985-062C-132632302A75}"/>
              </a:ext>
            </a:extLst>
          </p:cNvPr>
          <p:cNvSpPr>
            <a:spLocks noGrp="1"/>
          </p:cNvSpPr>
          <p:nvPr>
            <p:ph type="dt" sz="half" idx="10"/>
          </p:nvPr>
        </p:nvSpPr>
        <p:spPr/>
        <p:txBody>
          <a:bodyPr/>
          <a:lstStyle/>
          <a:p>
            <a:r>
              <a:rPr lang="nl-NL"/>
              <a:t>17-11-2023</a:t>
            </a:r>
            <a:endParaRPr lang="nl-NL" dirty="0"/>
          </a:p>
        </p:txBody>
      </p:sp>
      <p:sp>
        <p:nvSpPr>
          <p:cNvPr id="6" name="Tekstvak 5">
            <a:extLst>
              <a:ext uri="{FF2B5EF4-FFF2-40B4-BE49-F238E27FC236}">
                <a16:creationId xmlns:a16="http://schemas.microsoft.com/office/drawing/2014/main" id="{DCD5556D-7A06-B9A8-C845-992B27E901E8}"/>
              </a:ext>
            </a:extLst>
          </p:cNvPr>
          <p:cNvSpPr txBox="1"/>
          <p:nvPr/>
        </p:nvSpPr>
        <p:spPr>
          <a:xfrm>
            <a:off x="306612" y="1309510"/>
            <a:ext cx="11865067" cy="461665"/>
          </a:xfrm>
          <a:prstGeom prst="rect">
            <a:avLst/>
          </a:prstGeom>
          <a:noFill/>
        </p:spPr>
        <p:txBody>
          <a:bodyPr wrap="square" rtlCol="0">
            <a:spAutoFit/>
          </a:bodyPr>
          <a:lstStyle/>
          <a:p>
            <a:r>
              <a:rPr lang="nl-NL" sz="2400" dirty="0"/>
              <a:t>Rol van de actuaris, aan de weg timmeren</a:t>
            </a:r>
          </a:p>
        </p:txBody>
      </p:sp>
      <p:sp>
        <p:nvSpPr>
          <p:cNvPr id="12" name="Tekstvak 11">
            <a:extLst>
              <a:ext uri="{FF2B5EF4-FFF2-40B4-BE49-F238E27FC236}">
                <a16:creationId xmlns:a16="http://schemas.microsoft.com/office/drawing/2014/main" id="{274B8B91-3B25-E698-49C8-615A5FA72A6B}"/>
              </a:ext>
            </a:extLst>
          </p:cNvPr>
          <p:cNvSpPr txBox="1"/>
          <p:nvPr/>
        </p:nvSpPr>
        <p:spPr>
          <a:xfrm>
            <a:off x="306613" y="1945785"/>
            <a:ext cx="6501960" cy="390350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nl-NL" sz="2800" dirty="0">
                <a:solidFill>
                  <a:srgbClr val="01586B"/>
                </a:solidFill>
              </a:rPr>
              <a:t>Jong of oud: </a:t>
            </a:r>
          </a:p>
          <a:p>
            <a:pPr marL="971550" lvl="1" indent="-514350">
              <a:lnSpc>
                <a:spcPct val="150000"/>
              </a:lnSpc>
              <a:buFont typeface="+mj-lt"/>
              <a:buAutoNum type="arabicPeriod"/>
            </a:pPr>
            <a:r>
              <a:rPr lang="nl-NL" sz="2800" dirty="0">
                <a:solidFill>
                  <a:srgbClr val="01586B"/>
                </a:solidFill>
              </a:rPr>
              <a:t>doe onderzoek</a:t>
            </a:r>
          </a:p>
          <a:p>
            <a:pPr marL="971550" lvl="1" indent="-514350">
              <a:lnSpc>
                <a:spcPct val="150000"/>
              </a:lnSpc>
              <a:buFont typeface="+mj-lt"/>
              <a:buAutoNum type="arabicPeriod"/>
            </a:pPr>
            <a:r>
              <a:rPr lang="nl-NL" sz="2800" dirty="0">
                <a:solidFill>
                  <a:srgbClr val="01586B"/>
                </a:solidFill>
              </a:rPr>
              <a:t>schrijf een scriptie!</a:t>
            </a:r>
          </a:p>
          <a:p>
            <a:pPr marL="285750" indent="-285750">
              <a:lnSpc>
                <a:spcPct val="150000"/>
              </a:lnSpc>
              <a:buFont typeface="Arial" panose="020B0604020202020204" pitchFamily="34" charset="0"/>
              <a:buChar char="•"/>
            </a:pPr>
            <a:r>
              <a:rPr lang="nl-NL" sz="2800" dirty="0">
                <a:solidFill>
                  <a:srgbClr val="01586B"/>
                </a:solidFill>
              </a:rPr>
              <a:t>Luchtkastelen bestaan niet</a:t>
            </a:r>
          </a:p>
          <a:p>
            <a:pPr marL="285750" indent="-285750">
              <a:lnSpc>
                <a:spcPct val="150000"/>
              </a:lnSpc>
              <a:buFont typeface="Arial" panose="020B0604020202020204" pitchFamily="34" charset="0"/>
              <a:buChar char="•"/>
            </a:pPr>
            <a:r>
              <a:rPr lang="nl-NL" sz="2800" dirty="0">
                <a:solidFill>
                  <a:srgbClr val="01586B"/>
                </a:solidFill>
              </a:rPr>
              <a:t>Bouw je eigen actuarieel Scriptiekasteel</a:t>
            </a:r>
          </a:p>
          <a:p>
            <a:pPr marL="285750" indent="-285750">
              <a:lnSpc>
                <a:spcPct val="150000"/>
              </a:lnSpc>
              <a:buFont typeface="Arial" panose="020B0604020202020204" pitchFamily="34" charset="0"/>
              <a:buChar char="•"/>
            </a:pPr>
            <a:r>
              <a:rPr lang="nl-NL" sz="2800" dirty="0">
                <a:solidFill>
                  <a:srgbClr val="01586B"/>
                </a:solidFill>
              </a:rPr>
              <a:t>Lever je scriptie op tijd in volgend jaar!</a:t>
            </a:r>
          </a:p>
        </p:txBody>
      </p:sp>
      <p:grpSp>
        <p:nvGrpSpPr>
          <p:cNvPr id="9" name="Groep 8">
            <a:extLst>
              <a:ext uri="{FF2B5EF4-FFF2-40B4-BE49-F238E27FC236}">
                <a16:creationId xmlns:a16="http://schemas.microsoft.com/office/drawing/2014/main" id="{5D7AEED6-376F-5C64-AC86-BDA42D3D7C98}"/>
              </a:ext>
            </a:extLst>
          </p:cNvPr>
          <p:cNvGrpSpPr/>
          <p:nvPr/>
        </p:nvGrpSpPr>
        <p:grpSpPr>
          <a:xfrm>
            <a:off x="7443521" y="1649223"/>
            <a:ext cx="4653251" cy="4441866"/>
            <a:chOff x="7443521" y="1649223"/>
            <a:chExt cx="4653251" cy="4441866"/>
          </a:xfrm>
        </p:grpSpPr>
        <p:pic>
          <p:nvPicPr>
            <p:cNvPr id="14" name="Afbeelding 13">
              <a:extLst>
                <a:ext uri="{FF2B5EF4-FFF2-40B4-BE49-F238E27FC236}">
                  <a16:creationId xmlns:a16="http://schemas.microsoft.com/office/drawing/2014/main" id="{EC984E08-8E17-C905-9493-45444C4CAF99}"/>
                </a:ext>
              </a:extLst>
            </p:cNvPr>
            <p:cNvPicPr>
              <a:picLocks noChangeAspect="1"/>
            </p:cNvPicPr>
            <p:nvPr/>
          </p:nvPicPr>
          <p:blipFill>
            <a:blip r:embed="rId2"/>
            <a:stretch>
              <a:fillRect/>
            </a:stretch>
          </p:blipFill>
          <p:spPr>
            <a:xfrm>
              <a:off x="7443521" y="1649223"/>
              <a:ext cx="4441866" cy="4441866"/>
            </a:xfrm>
            <a:prstGeom prst="rect">
              <a:avLst/>
            </a:prstGeom>
            <a:ln w="15875">
              <a:solidFill>
                <a:srgbClr val="01586B"/>
              </a:solidFill>
            </a:ln>
          </p:spPr>
        </p:pic>
        <p:sp>
          <p:nvSpPr>
            <p:cNvPr id="8" name="Tekstvak 7">
              <a:extLst>
                <a:ext uri="{FF2B5EF4-FFF2-40B4-BE49-F238E27FC236}">
                  <a16:creationId xmlns:a16="http://schemas.microsoft.com/office/drawing/2014/main" id="{4C209A35-EB15-3990-40F6-F246467BCADC}"/>
                </a:ext>
              </a:extLst>
            </p:cNvPr>
            <p:cNvSpPr txBox="1"/>
            <p:nvPr/>
          </p:nvSpPr>
          <p:spPr>
            <a:xfrm>
              <a:off x="10703944" y="4001000"/>
              <a:ext cx="1392828" cy="338554"/>
            </a:xfrm>
            <a:prstGeom prst="rect">
              <a:avLst/>
            </a:prstGeom>
            <a:noFill/>
            <a:scene3d>
              <a:camera prst="orthographicFront">
                <a:rot lat="19499998" lon="0" rev="0"/>
              </a:camera>
              <a:lightRig rig="threePt" dir="t"/>
            </a:scene3d>
          </p:spPr>
          <p:txBody>
            <a:bodyPr wrap="square">
              <a:spAutoFit/>
            </a:bodyPr>
            <a:lstStyle/>
            <a:p>
              <a:r>
                <a:rPr lang="nl-NL" sz="1600" b="1" i="1" noProof="1">
                  <a:solidFill>
                    <a:srgbClr val="5D6170"/>
                  </a:solidFill>
                </a:rPr>
                <a:t>MijnScriptie</a:t>
              </a:r>
            </a:p>
          </p:txBody>
        </p:sp>
      </p:grpSp>
    </p:spTree>
    <p:extLst>
      <p:ext uri="{BB962C8B-B14F-4D97-AF65-F5344CB8AC3E}">
        <p14:creationId xmlns:p14="http://schemas.microsoft.com/office/powerpoint/2010/main" val="7894642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a:extLst>
              <a:ext uri="{FF2B5EF4-FFF2-40B4-BE49-F238E27FC236}">
                <a16:creationId xmlns:a16="http://schemas.microsoft.com/office/drawing/2014/main" id="{0FCBBF1F-D0AC-4C65-9315-B527697179FE}"/>
              </a:ext>
            </a:extLst>
          </p:cNvPr>
          <p:cNvSpPr>
            <a:spLocks noGrp="1"/>
          </p:cNvSpPr>
          <p:nvPr>
            <p:ph type="ftr" sz="quarter" idx="11"/>
          </p:nvPr>
        </p:nvSpPr>
        <p:spPr/>
        <p:txBody>
          <a:bodyPr/>
          <a:lstStyle/>
          <a:p>
            <a:r>
              <a:rPr lang="nl-NL"/>
              <a:t>Koninklijk Actuarieel Genootschap    |   Johan de Witt Prijs 2023</a:t>
            </a:r>
            <a:endParaRPr lang="nl-NL" dirty="0"/>
          </a:p>
        </p:txBody>
      </p:sp>
      <p:sp>
        <p:nvSpPr>
          <p:cNvPr id="2" name="Titel 1"/>
          <p:cNvSpPr>
            <a:spLocks noGrp="1"/>
          </p:cNvSpPr>
          <p:nvPr>
            <p:ph type="title"/>
          </p:nvPr>
        </p:nvSpPr>
        <p:spPr/>
        <p:txBody>
          <a:bodyPr>
            <a:normAutofit/>
          </a:bodyPr>
          <a:lstStyle/>
          <a:p>
            <a:r>
              <a:rPr lang="nl-NL" sz="3600" dirty="0">
                <a:latin typeface="Verdana" panose="020B0604030504040204" pitchFamily="34" charset="0"/>
                <a:ea typeface="Verdana" panose="020B0604030504040204" pitchFamily="34" charset="0"/>
                <a:cs typeface="Verdana" panose="020B0604030504040204" pitchFamily="34" charset="0"/>
              </a:rPr>
              <a:t>Jurybeoordeling scripties 2023</a:t>
            </a:r>
          </a:p>
        </p:txBody>
      </p:sp>
      <p:sp>
        <p:nvSpPr>
          <p:cNvPr id="14" name="Tijdelijke aanduiding voor dianummer 13">
            <a:extLst>
              <a:ext uri="{FF2B5EF4-FFF2-40B4-BE49-F238E27FC236}">
                <a16:creationId xmlns:a16="http://schemas.microsoft.com/office/drawing/2014/main" id="{FA782BDE-861D-4A96-9F2C-907CAAF2F340}"/>
              </a:ext>
            </a:extLst>
          </p:cNvPr>
          <p:cNvSpPr>
            <a:spLocks noGrp="1"/>
          </p:cNvSpPr>
          <p:nvPr>
            <p:ph type="sldNum" sz="quarter" idx="12"/>
          </p:nvPr>
        </p:nvSpPr>
        <p:spPr/>
        <p:txBody>
          <a:bodyPr/>
          <a:lstStyle/>
          <a:p>
            <a:fld id="{178EF7B4-41E2-400E-80A8-6959545BA6EF}" type="slidenum">
              <a:rPr lang="nl-NL" smtClean="0"/>
              <a:pPr/>
              <a:t>17</a:t>
            </a:fld>
            <a:endParaRPr lang="nl-NL" dirty="0"/>
          </a:p>
        </p:txBody>
      </p:sp>
      <p:sp>
        <p:nvSpPr>
          <p:cNvPr id="15" name="Tijdelijke aanduiding voor datum 14">
            <a:extLst>
              <a:ext uri="{FF2B5EF4-FFF2-40B4-BE49-F238E27FC236}">
                <a16:creationId xmlns:a16="http://schemas.microsoft.com/office/drawing/2014/main" id="{B0CB7DCD-E7BF-4EB3-85AC-683AB24A8A82}"/>
              </a:ext>
            </a:extLst>
          </p:cNvPr>
          <p:cNvSpPr>
            <a:spLocks noGrp="1"/>
          </p:cNvSpPr>
          <p:nvPr>
            <p:ph type="dt" sz="half" idx="10"/>
          </p:nvPr>
        </p:nvSpPr>
        <p:spPr/>
        <p:txBody>
          <a:bodyPr/>
          <a:lstStyle/>
          <a:p>
            <a:r>
              <a:rPr lang="nl-NL"/>
              <a:t>17-11-2023</a:t>
            </a:r>
            <a:endParaRPr lang="nl-NL" dirty="0"/>
          </a:p>
        </p:txBody>
      </p:sp>
      <p:sp>
        <p:nvSpPr>
          <p:cNvPr id="6" name="Tekstvak 5">
            <a:extLst>
              <a:ext uri="{FF2B5EF4-FFF2-40B4-BE49-F238E27FC236}">
                <a16:creationId xmlns:a16="http://schemas.microsoft.com/office/drawing/2014/main" id="{BAE7C6C9-9FE1-0457-250A-EFA734730F1D}"/>
              </a:ext>
            </a:extLst>
          </p:cNvPr>
          <p:cNvSpPr txBox="1"/>
          <p:nvPr/>
        </p:nvSpPr>
        <p:spPr>
          <a:xfrm>
            <a:off x="11821886" y="1940767"/>
            <a:ext cx="184731" cy="369332"/>
          </a:xfrm>
          <a:prstGeom prst="rect">
            <a:avLst/>
          </a:prstGeom>
          <a:noFill/>
        </p:spPr>
        <p:txBody>
          <a:bodyPr wrap="none" rtlCol="0">
            <a:spAutoFit/>
          </a:bodyPr>
          <a:lstStyle/>
          <a:p>
            <a:endParaRPr lang="nl-NL" dirty="0"/>
          </a:p>
        </p:txBody>
      </p:sp>
      <p:pic>
        <p:nvPicPr>
          <p:cNvPr id="10" name="Afbeelding 9">
            <a:extLst>
              <a:ext uri="{FF2B5EF4-FFF2-40B4-BE49-F238E27FC236}">
                <a16:creationId xmlns:a16="http://schemas.microsoft.com/office/drawing/2014/main" id="{11A7F06C-466D-8A6A-D65F-383691F0199A}"/>
              </a:ext>
            </a:extLst>
          </p:cNvPr>
          <p:cNvPicPr>
            <a:picLocks noChangeAspect="1"/>
          </p:cNvPicPr>
          <p:nvPr/>
        </p:nvPicPr>
        <p:blipFill>
          <a:blip r:embed="rId3"/>
          <a:stretch>
            <a:fillRect/>
          </a:stretch>
        </p:blipFill>
        <p:spPr>
          <a:xfrm>
            <a:off x="1561381" y="5982161"/>
            <a:ext cx="1681880" cy="326126"/>
          </a:xfrm>
          <a:prstGeom prst="rect">
            <a:avLst/>
          </a:prstGeom>
        </p:spPr>
      </p:pic>
      <p:pic>
        <p:nvPicPr>
          <p:cNvPr id="20" name="Afbeelding 19">
            <a:extLst>
              <a:ext uri="{FF2B5EF4-FFF2-40B4-BE49-F238E27FC236}">
                <a16:creationId xmlns:a16="http://schemas.microsoft.com/office/drawing/2014/main" id="{71416B22-95CA-40FC-2F12-A473B2D5EBF7}"/>
              </a:ext>
            </a:extLst>
          </p:cNvPr>
          <p:cNvPicPr>
            <a:picLocks noChangeAspect="1"/>
          </p:cNvPicPr>
          <p:nvPr/>
        </p:nvPicPr>
        <p:blipFill>
          <a:blip r:embed="rId4"/>
          <a:stretch>
            <a:fillRect/>
          </a:stretch>
        </p:blipFill>
        <p:spPr>
          <a:xfrm>
            <a:off x="72000" y="1116000"/>
            <a:ext cx="8364437" cy="4767485"/>
          </a:xfrm>
          <a:prstGeom prst="rect">
            <a:avLst/>
          </a:prstGeom>
        </p:spPr>
      </p:pic>
      <p:sp>
        <p:nvSpPr>
          <p:cNvPr id="28" name="Rechthoek 27">
            <a:extLst>
              <a:ext uri="{FF2B5EF4-FFF2-40B4-BE49-F238E27FC236}">
                <a16:creationId xmlns:a16="http://schemas.microsoft.com/office/drawing/2014/main" id="{D985031D-9F26-DEBA-69C5-9D71BEF932E5}"/>
              </a:ext>
            </a:extLst>
          </p:cNvPr>
          <p:cNvSpPr/>
          <p:nvPr/>
        </p:nvSpPr>
        <p:spPr>
          <a:xfrm>
            <a:off x="8508311" y="2413337"/>
            <a:ext cx="2956579" cy="1876732"/>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342900" indent="-342900">
              <a:lnSpc>
                <a:spcPct val="150000"/>
              </a:lnSpc>
              <a:buFont typeface="Arial" panose="020B0604020202020204" pitchFamily="34" charset="0"/>
              <a:buChar char="•"/>
            </a:pPr>
            <a:r>
              <a:rPr lang="nl-NL" sz="2000" dirty="0">
                <a:ln/>
                <a:solidFill>
                  <a:srgbClr val="01586B"/>
                </a:solidFill>
                <a:latin typeface="Verdana" panose="020B0604030504040204" pitchFamily="34" charset="0"/>
                <a:ea typeface="Verdana" panose="020B0604030504040204" pitchFamily="34" charset="0"/>
                <a:cs typeface="Calibri" panose="020F0502020204030204" pitchFamily="34" charset="0"/>
              </a:rPr>
              <a:t>Hoog niveau</a:t>
            </a:r>
          </a:p>
          <a:p>
            <a:pPr marL="342900" indent="-342900">
              <a:lnSpc>
                <a:spcPct val="150000"/>
              </a:lnSpc>
              <a:buFont typeface="Arial" panose="020B0604020202020204" pitchFamily="34" charset="0"/>
              <a:buChar char="•"/>
            </a:pPr>
            <a:r>
              <a:rPr lang="nl-NL" sz="2000" dirty="0">
                <a:ln/>
                <a:solidFill>
                  <a:srgbClr val="01586B"/>
                </a:solidFill>
                <a:latin typeface="Verdana" panose="020B0604030504040204" pitchFamily="34" charset="0"/>
                <a:ea typeface="Verdana" panose="020B0604030504040204" pitchFamily="34" charset="0"/>
                <a:cs typeface="Calibri" panose="020F0502020204030204" pitchFamily="34" charset="0"/>
              </a:rPr>
              <a:t>Weinig uitschieters</a:t>
            </a:r>
          </a:p>
          <a:p>
            <a:pPr marL="342900" indent="-342900">
              <a:lnSpc>
                <a:spcPct val="150000"/>
              </a:lnSpc>
              <a:buFont typeface="Arial" panose="020B0604020202020204" pitchFamily="34" charset="0"/>
              <a:buChar char="•"/>
            </a:pPr>
            <a:r>
              <a:rPr lang="nl-NL" sz="2000" dirty="0">
                <a:ln/>
                <a:solidFill>
                  <a:srgbClr val="01586B"/>
                </a:solidFill>
                <a:latin typeface="Verdana" panose="020B0604030504040204" pitchFamily="34" charset="0"/>
                <a:ea typeface="Verdana" panose="020B0604030504040204" pitchFamily="34" charset="0"/>
                <a:cs typeface="Calibri" panose="020F0502020204030204" pitchFamily="34" charset="0"/>
              </a:rPr>
              <a:t>Zorgvuldig jury</a:t>
            </a:r>
            <a:br>
              <a:rPr lang="nl-NL" sz="2000" dirty="0">
                <a:ln/>
                <a:solidFill>
                  <a:srgbClr val="01586B"/>
                </a:solidFill>
                <a:latin typeface="Verdana" panose="020B0604030504040204" pitchFamily="34" charset="0"/>
                <a:ea typeface="Verdana" panose="020B0604030504040204" pitchFamily="34" charset="0"/>
                <a:cs typeface="Calibri" panose="020F0502020204030204" pitchFamily="34" charset="0"/>
              </a:rPr>
            </a:br>
            <a:r>
              <a:rPr lang="nl-NL" sz="2000" dirty="0">
                <a:ln/>
                <a:solidFill>
                  <a:srgbClr val="01586B"/>
                </a:solidFill>
                <a:latin typeface="Verdana" panose="020B0604030504040204" pitchFamily="34" charset="0"/>
                <a:ea typeface="Verdana" panose="020B0604030504040204" pitchFamily="34" charset="0"/>
                <a:cs typeface="Calibri" panose="020F0502020204030204" pitchFamily="34" charset="0"/>
              </a:rPr>
              <a:t>beraad vereist</a:t>
            </a:r>
            <a:endParaRPr lang="nl-NL" sz="2000" cap="none" spc="0" dirty="0">
              <a:ln/>
              <a:solidFill>
                <a:srgbClr val="01586B"/>
              </a:solidFill>
              <a:effectLst/>
              <a:latin typeface="Verdana" panose="020B0604030504040204" pitchFamily="34" charset="0"/>
              <a:ea typeface="Verdana" panose="020B0604030504040204" pitchFamily="34" charset="0"/>
              <a:cs typeface="Calibri" panose="020F0502020204030204" pitchFamily="34" charset="0"/>
            </a:endParaRPr>
          </a:p>
        </p:txBody>
      </p:sp>
    </p:spTree>
    <p:extLst>
      <p:ext uri="{BB962C8B-B14F-4D97-AF65-F5344CB8AC3E}">
        <p14:creationId xmlns:p14="http://schemas.microsoft.com/office/powerpoint/2010/main" val="3810705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41D6890C-4255-1E12-2F0A-F726733350A6}"/>
              </a:ext>
            </a:extLst>
          </p:cNvPr>
          <p:cNvSpPr>
            <a:spLocks noGrp="1"/>
          </p:cNvSpPr>
          <p:nvPr>
            <p:ph type="ftr" sz="quarter" idx="11"/>
          </p:nvPr>
        </p:nvSpPr>
        <p:spPr/>
        <p:txBody>
          <a:bodyPr/>
          <a:lstStyle/>
          <a:p>
            <a:r>
              <a:rPr lang="nl-NL"/>
              <a:t>Koninklijk Actuarieel Genootschap    |   Johan de Witt Prijs 2023</a:t>
            </a:r>
            <a:endParaRPr lang="nl-NL" dirty="0"/>
          </a:p>
        </p:txBody>
      </p:sp>
      <p:sp>
        <p:nvSpPr>
          <p:cNvPr id="3" name="Titel 2">
            <a:extLst>
              <a:ext uri="{FF2B5EF4-FFF2-40B4-BE49-F238E27FC236}">
                <a16:creationId xmlns:a16="http://schemas.microsoft.com/office/drawing/2014/main" id="{D0FE2603-B511-3EFC-B27B-8EB6D1C21714}"/>
              </a:ext>
            </a:extLst>
          </p:cNvPr>
          <p:cNvSpPr>
            <a:spLocks noGrp="1"/>
          </p:cNvSpPr>
          <p:nvPr>
            <p:ph type="title"/>
          </p:nvPr>
        </p:nvSpPr>
        <p:spPr/>
        <p:txBody>
          <a:bodyPr>
            <a:normAutofit/>
          </a:bodyPr>
          <a:lstStyle/>
          <a:p>
            <a:r>
              <a:rPr lang="nl-NL" sz="3600" dirty="0">
                <a:latin typeface="Verdana" panose="020B0604030504040204" pitchFamily="34" charset="0"/>
                <a:ea typeface="Verdana" panose="020B0604030504040204" pitchFamily="34" charset="0"/>
              </a:rPr>
              <a:t>Score Jury versus ‘BING GPT-4 op Titel’</a:t>
            </a:r>
          </a:p>
        </p:txBody>
      </p:sp>
      <p:sp>
        <p:nvSpPr>
          <p:cNvPr id="4" name="Tijdelijke aanduiding voor dianummer 3">
            <a:extLst>
              <a:ext uri="{FF2B5EF4-FFF2-40B4-BE49-F238E27FC236}">
                <a16:creationId xmlns:a16="http://schemas.microsoft.com/office/drawing/2014/main" id="{8C4C0C46-4177-DFF7-D455-012ADEFBE1D6}"/>
              </a:ext>
            </a:extLst>
          </p:cNvPr>
          <p:cNvSpPr>
            <a:spLocks noGrp="1"/>
          </p:cNvSpPr>
          <p:nvPr>
            <p:ph type="sldNum" sz="quarter" idx="12"/>
          </p:nvPr>
        </p:nvSpPr>
        <p:spPr/>
        <p:txBody>
          <a:bodyPr/>
          <a:lstStyle/>
          <a:p>
            <a:fld id="{178EF7B4-41E2-400E-80A8-6959545BA6EF}" type="slidenum">
              <a:rPr lang="nl-NL" smtClean="0"/>
              <a:t>18</a:t>
            </a:fld>
            <a:endParaRPr lang="nl-NL" dirty="0"/>
          </a:p>
        </p:txBody>
      </p:sp>
      <p:sp>
        <p:nvSpPr>
          <p:cNvPr id="5" name="Tijdelijke aanduiding voor datum 4">
            <a:extLst>
              <a:ext uri="{FF2B5EF4-FFF2-40B4-BE49-F238E27FC236}">
                <a16:creationId xmlns:a16="http://schemas.microsoft.com/office/drawing/2014/main" id="{76E9F04D-7FBE-9403-78ED-0B767A50466D}"/>
              </a:ext>
            </a:extLst>
          </p:cNvPr>
          <p:cNvSpPr>
            <a:spLocks noGrp="1"/>
          </p:cNvSpPr>
          <p:nvPr>
            <p:ph type="dt" sz="half" idx="10"/>
          </p:nvPr>
        </p:nvSpPr>
        <p:spPr/>
        <p:txBody>
          <a:bodyPr/>
          <a:lstStyle/>
          <a:p>
            <a:r>
              <a:rPr lang="nl-NL"/>
              <a:t>17-11-2023</a:t>
            </a:r>
            <a:endParaRPr lang="nl-NL" dirty="0"/>
          </a:p>
        </p:txBody>
      </p:sp>
      <p:pic>
        <p:nvPicPr>
          <p:cNvPr id="9" name="Afbeelding 8">
            <a:extLst>
              <a:ext uri="{FF2B5EF4-FFF2-40B4-BE49-F238E27FC236}">
                <a16:creationId xmlns:a16="http://schemas.microsoft.com/office/drawing/2014/main" id="{BF626B63-1E32-0C36-7D15-3019B85A076B}"/>
              </a:ext>
            </a:extLst>
          </p:cNvPr>
          <p:cNvPicPr>
            <a:picLocks noChangeAspect="1"/>
          </p:cNvPicPr>
          <p:nvPr/>
        </p:nvPicPr>
        <p:blipFill>
          <a:blip r:embed="rId2"/>
          <a:stretch>
            <a:fillRect/>
          </a:stretch>
        </p:blipFill>
        <p:spPr>
          <a:xfrm>
            <a:off x="306613" y="1442049"/>
            <a:ext cx="8239125" cy="4733925"/>
          </a:xfrm>
          <a:prstGeom prst="rect">
            <a:avLst/>
          </a:prstGeom>
        </p:spPr>
      </p:pic>
      <p:sp>
        <p:nvSpPr>
          <p:cNvPr id="10" name="Rechthoek 9">
            <a:extLst>
              <a:ext uri="{FF2B5EF4-FFF2-40B4-BE49-F238E27FC236}">
                <a16:creationId xmlns:a16="http://schemas.microsoft.com/office/drawing/2014/main" id="{4A71D6DB-56A5-0C7E-772D-2D89D3502CE5}"/>
              </a:ext>
            </a:extLst>
          </p:cNvPr>
          <p:cNvSpPr/>
          <p:nvPr/>
        </p:nvSpPr>
        <p:spPr>
          <a:xfrm>
            <a:off x="8617446" y="2007618"/>
            <a:ext cx="3395815" cy="2516073"/>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lnSpc>
                <a:spcPct val="150000"/>
              </a:lnSpc>
            </a:pPr>
            <a:r>
              <a:rPr lang="nl-NL" sz="3600" b="1" dirty="0">
                <a:ln/>
                <a:solidFill>
                  <a:srgbClr val="01586B"/>
                </a:solidFill>
                <a:latin typeface="Ink Free" panose="03080402000500000000" pitchFamily="66" charset="0"/>
              </a:rPr>
              <a:t>De jury….</a:t>
            </a:r>
          </a:p>
          <a:p>
            <a:pPr>
              <a:lnSpc>
                <a:spcPct val="150000"/>
              </a:lnSpc>
            </a:pPr>
            <a:r>
              <a:rPr lang="nl-NL" sz="3600" b="1" cap="none" spc="0" dirty="0">
                <a:ln/>
                <a:solidFill>
                  <a:srgbClr val="01586B"/>
                </a:solidFill>
                <a:effectLst/>
                <a:latin typeface="Ink Free" panose="03080402000500000000" pitchFamily="66" charset="0"/>
              </a:rPr>
              <a:t> 1. Is nodig</a:t>
            </a:r>
          </a:p>
          <a:p>
            <a:pPr>
              <a:lnSpc>
                <a:spcPct val="150000"/>
              </a:lnSpc>
            </a:pPr>
            <a:r>
              <a:rPr lang="nl-NL" sz="3600" b="1" cap="none" spc="0" dirty="0">
                <a:ln/>
                <a:solidFill>
                  <a:srgbClr val="01586B"/>
                </a:solidFill>
                <a:effectLst/>
                <a:latin typeface="Ink Free" panose="03080402000500000000" pitchFamily="66" charset="0"/>
              </a:rPr>
              <a:t> 2. Mag blijven !</a:t>
            </a:r>
          </a:p>
        </p:txBody>
      </p:sp>
      <p:sp>
        <p:nvSpPr>
          <p:cNvPr id="11" name="Tekstvak 10">
            <a:extLst>
              <a:ext uri="{FF2B5EF4-FFF2-40B4-BE49-F238E27FC236}">
                <a16:creationId xmlns:a16="http://schemas.microsoft.com/office/drawing/2014/main" id="{ED40CEBE-E113-F5BB-AFBE-FFA2C0669E54}"/>
              </a:ext>
            </a:extLst>
          </p:cNvPr>
          <p:cNvSpPr txBox="1"/>
          <p:nvPr/>
        </p:nvSpPr>
        <p:spPr>
          <a:xfrm>
            <a:off x="9296409" y="1453924"/>
            <a:ext cx="2321149" cy="523220"/>
          </a:xfrm>
          <a:prstGeom prst="rect">
            <a:avLst/>
          </a:prstGeom>
          <a:noFill/>
        </p:spPr>
        <p:txBody>
          <a:bodyPr wrap="square" rtlCol="0">
            <a:spAutoFit/>
          </a:bodyPr>
          <a:lstStyle/>
          <a:p>
            <a:r>
              <a:rPr lang="nl-NL" sz="2800" b="1" dirty="0">
                <a:solidFill>
                  <a:srgbClr val="01586B"/>
                </a:solidFill>
              </a:rPr>
              <a:t>Conclusie?</a:t>
            </a:r>
          </a:p>
        </p:txBody>
      </p:sp>
      <p:pic>
        <p:nvPicPr>
          <p:cNvPr id="15" name="Afbeelding 14">
            <a:extLst>
              <a:ext uri="{FF2B5EF4-FFF2-40B4-BE49-F238E27FC236}">
                <a16:creationId xmlns:a16="http://schemas.microsoft.com/office/drawing/2014/main" id="{BB031D5A-453F-0593-017E-030894C3174B}"/>
              </a:ext>
            </a:extLst>
          </p:cNvPr>
          <p:cNvPicPr>
            <a:picLocks noChangeAspect="1"/>
          </p:cNvPicPr>
          <p:nvPr/>
        </p:nvPicPr>
        <p:blipFill>
          <a:blip r:embed="rId3"/>
          <a:stretch>
            <a:fillRect/>
          </a:stretch>
        </p:blipFill>
        <p:spPr>
          <a:xfrm>
            <a:off x="9296409" y="4554165"/>
            <a:ext cx="1905000" cy="1905000"/>
          </a:xfrm>
          <a:prstGeom prst="rect">
            <a:avLst/>
          </a:prstGeom>
        </p:spPr>
      </p:pic>
    </p:spTree>
    <p:extLst>
      <p:ext uri="{BB962C8B-B14F-4D97-AF65-F5344CB8AC3E}">
        <p14:creationId xmlns:p14="http://schemas.microsoft.com/office/powerpoint/2010/main" val="1322443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fade">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a:extLst>
              <a:ext uri="{FF2B5EF4-FFF2-40B4-BE49-F238E27FC236}">
                <a16:creationId xmlns:a16="http://schemas.microsoft.com/office/drawing/2014/main" id="{0FCBBF1F-D0AC-4C65-9315-B527697179FE}"/>
              </a:ext>
            </a:extLst>
          </p:cNvPr>
          <p:cNvSpPr>
            <a:spLocks noGrp="1"/>
          </p:cNvSpPr>
          <p:nvPr>
            <p:ph type="ftr" sz="quarter" idx="11"/>
          </p:nvPr>
        </p:nvSpPr>
        <p:spPr/>
        <p:txBody>
          <a:bodyPr/>
          <a:lstStyle/>
          <a:p>
            <a:r>
              <a:rPr lang="nl-NL"/>
              <a:t>Koninklijk Actuarieel Genootschap    |   Johan de Witt Prijs 2023</a:t>
            </a:r>
            <a:endParaRPr lang="nl-NL" dirty="0"/>
          </a:p>
        </p:txBody>
      </p:sp>
      <p:sp>
        <p:nvSpPr>
          <p:cNvPr id="2" name="Titel 1"/>
          <p:cNvSpPr>
            <a:spLocks noGrp="1"/>
          </p:cNvSpPr>
          <p:nvPr>
            <p:ph type="title"/>
          </p:nvPr>
        </p:nvSpPr>
        <p:spPr/>
        <p:txBody>
          <a:bodyPr>
            <a:normAutofit/>
          </a:bodyPr>
          <a:lstStyle/>
          <a:p>
            <a:r>
              <a:rPr lang="nl-NL" sz="3600" dirty="0">
                <a:latin typeface="Verdana" panose="020B0604030504040204" pitchFamily="34" charset="0"/>
                <a:ea typeface="Verdana" panose="020B0604030504040204" pitchFamily="34" charset="0"/>
                <a:cs typeface="Verdana" panose="020B0604030504040204" pitchFamily="34" charset="0"/>
              </a:rPr>
              <a:t>Jurybeoordeling scripties 2023 (Vervolg)</a:t>
            </a:r>
          </a:p>
        </p:txBody>
      </p:sp>
      <p:sp>
        <p:nvSpPr>
          <p:cNvPr id="14" name="Tijdelijke aanduiding voor dianummer 13">
            <a:extLst>
              <a:ext uri="{FF2B5EF4-FFF2-40B4-BE49-F238E27FC236}">
                <a16:creationId xmlns:a16="http://schemas.microsoft.com/office/drawing/2014/main" id="{FA782BDE-861D-4A96-9F2C-907CAAF2F340}"/>
              </a:ext>
            </a:extLst>
          </p:cNvPr>
          <p:cNvSpPr>
            <a:spLocks noGrp="1"/>
          </p:cNvSpPr>
          <p:nvPr>
            <p:ph type="sldNum" sz="quarter" idx="12"/>
          </p:nvPr>
        </p:nvSpPr>
        <p:spPr/>
        <p:txBody>
          <a:bodyPr/>
          <a:lstStyle/>
          <a:p>
            <a:fld id="{178EF7B4-41E2-400E-80A8-6959545BA6EF}" type="slidenum">
              <a:rPr lang="nl-NL" smtClean="0"/>
              <a:pPr/>
              <a:t>19</a:t>
            </a:fld>
            <a:endParaRPr lang="nl-NL" dirty="0"/>
          </a:p>
        </p:txBody>
      </p:sp>
      <p:sp>
        <p:nvSpPr>
          <p:cNvPr id="15" name="Tijdelijke aanduiding voor datum 14">
            <a:extLst>
              <a:ext uri="{FF2B5EF4-FFF2-40B4-BE49-F238E27FC236}">
                <a16:creationId xmlns:a16="http://schemas.microsoft.com/office/drawing/2014/main" id="{B0CB7DCD-E7BF-4EB3-85AC-683AB24A8A82}"/>
              </a:ext>
            </a:extLst>
          </p:cNvPr>
          <p:cNvSpPr>
            <a:spLocks noGrp="1"/>
          </p:cNvSpPr>
          <p:nvPr>
            <p:ph type="dt" sz="half" idx="10"/>
          </p:nvPr>
        </p:nvSpPr>
        <p:spPr/>
        <p:txBody>
          <a:bodyPr/>
          <a:lstStyle/>
          <a:p>
            <a:r>
              <a:rPr lang="nl-NL"/>
              <a:t>17-11-2023</a:t>
            </a:r>
            <a:endParaRPr lang="nl-NL" dirty="0"/>
          </a:p>
        </p:txBody>
      </p:sp>
      <p:sp>
        <p:nvSpPr>
          <p:cNvPr id="6" name="Tekstvak 5">
            <a:extLst>
              <a:ext uri="{FF2B5EF4-FFF2-40B4-BE49-F238E27FC236}">
                <a16:creationId xmlns:a16="http://schemas.microsoft.com/office/drawing/2014/main" id="{BAE7C6C9-9FE1-0457-250A-EFA734730F1D}"/>
              </a:ext>
            </a:extLst>
          </p:cNvPr>
          <p:cNvSpPr txBox="1"/>
          <p:nvPr/>
        </p:nvSpPr>
        <p:spPr>
          <a:xfrm>
            <a:off x="11821886" y="1940767"/>
            <a:ext cx="184731" cy="369332"/>
          </a:xfrm>
          <a:prstGeom prst="rect">
            <a:avLst/>
          </a:prstGeom>
          <a:noFill/>
        </p:spPr>
        <p:txBody>
          <a:bodyPr wrap="none" rtlCol="0">
            <a:spAutoFit/>
          </a:bodyPr>
          <a:lstStyle/>
          <a:p>
            <a:endParaRPr lang="nl-NL" dirty="0"/>
          </a:p>
        </p:txBody>
      </p:sp>
      <p:pic>
        <p:nvPicPr>
          <p:cNvPr id="10" name="Afbeelding 9">
            <a:extLst>
              <a:ext uri="{FF2B5EF4-FFF2-40B4-BE49-F238E27FC236}">
                <a16:creationId xmlns:a16="http://schemas.microsoft.com/office/drawing/2014/main" id="{11A7F06C-466D-8A6A-D65F-383691F0199A}"/>
              </a:ext>
            </a:extLst>
          </p:cNvPr>
          <p:cNvPicPr>
            <a:picLocks noChangeAspect="1"/>
          </p:cNvPicPr>
          <p:nvPr/>
        </p:nvPicPr>
        <p:blipFill>
          <a:blip r:embed="rId3"/>
          <a:stretch>
            <a:fillRect/>
          </a:stretch>
        </p:blipFill>
        <p:spPr>
          <a:xfrm>
            <a:off x="1561381" y="5982161"/>
            <a:ext cx="1681880" cy="326126"/>
          </a:xfrm>
          <a:prstGeom prst="rect">
            <a:avLst/>
          </a:prstGeom>
        </p:spPr>
      </p:pic>
      <p:pic>
        <p:nvPicPr>
          <p:cNvPr id="20" name="Afbeelding 19">
            <a:extLst>
              <a:ext uri="{FF2B5EF4-FFF2-40B4-BE49-F238E27FC236}">
                <a16:creationId xmlns:a16="http://schemas.microsoft.com/office/drawing/2014/main" id="{71416B22-95CA-40FC-2F12-A473B2D5EBF7}"/>
              </a:ext>
            </a:extLst>
          </p:cNvPr>
          <p:cNvPicPr>
            <a:picLocks noChangeAspect="1"/>
          </p:cNvPicPr>
          <p:nvPr/>
        </p:nvPicPr>
        <p:blipFill>
          <a:blip r:embed="rId4"/>
          <a:stretch>
            <a:fillRect/>
          </a:stretch>
        </p:blipFill>
        <p:spPr>
          <a:xfrm>
            <a:off x="72000" y="1116000"/>
            <a:ext cx="8364437" cy="4767485"/>
          </a:xfrm>
          <a:prstGeom prst="rect">
            <a:avLst/>
          </a:prstGeom>
        </p:spPr>
      </p:pic>
      <p:pic>
        <p:nvPicPr>
          <p:cNvPr id="21" name="Afbeelding 20">
            <a:extLst>
              <a:ext uri="{FF2B5EF4-FFF2-40B4-BE49-F238E27FC236}">
                <a16:creationId xmlns:a16="http://schemas.microsoft.com/office/drawing/2014/main" id="{791C592F-8885-E4EB-8E60-0336209B9957}"/>
              </a:ext>
            </a:extLst>
          </p:cNvPr>
          <p:cNvPicPr>
            <a:picLocks noChangeAspect="1"/>
          </p:cNvPicPr>
          <p:nvPr/>
        </p:nvPicPr>
        <p:blipFill>
          <a:blip r:embed="rId5"/>
          <a:stretch>
            <a:fillRect/>
          </a:stretch>
        </p:blipFill>
        <p:spPr>
          <a:xfrm>
            <a:off x="72000" y="1116000"/>
            <a:ext cx="8364437" cy="4767485"/>
          </a:xfrm>
          <a:prstGeom prst="rect">
            <a:avLst/>
          </a:prstGeom>
        </p:spPr>
      </p:pic>
      <p:sp>
        <p:nvSpPr>
          <p:cNvPr id="28" name="Rechthoek 27">
            <a:extLst>
              <a:ext uri="{FF2B5EF4-FFF2-40B4-BE49-F238E27FC236}">
                <a16:creationId xmlns:a16="http://schemas.microsoft.com/office/drawing/2014/main" id="{D985031D-9F26-DEBA-69C5-9D71BEF932E5}"/>
              </a:ext>
            </a:extLst>
          </p:cNvPr>
          <p:cNvSpPr/>
          <p:nvPr/>
        </p:nvSpPr>
        <p:spPr>
          <a:xfrm>
            <a:off x="9013353" y="1511388"/>
            <a:ext cx="2476960" cy="175432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nl-NL" sz="5400" b="1" dirty="0">
                <a:ln/>
                <a:solidFill>
                  <a:srgbClr val="01586B"/>
                </a:solidFill>
                <a:latin typeface="Ink Free" panose="03080402000500000000" pitchFamily="66" charset="0"/>
              </a:rPr>
              <a:t>Jury</a:t>
            </a:r>
          </a:p>
          <a:p>
            <a:pPr algn="ctr"/>
            <a:r>
              <a:rPr lang="nl-NL" sz="5400" b="1" cap="none" spc="0" dirty="0">
                <a:ln/>
                <a:solidFill>
                  <a:srgbClr val="01586B"/>
                </a:solidFill>
                <a:effectLst/>
                <a:latin typeface="Ink Free" panose="03080402000500000000" pitchFamily="66" charset="0"/>
              </a:rPr>
              <a:t>Beraad!</a:t>
            </a:r>
          </a:p>
        </p:txBody>
      </p:sp>
      <p:pic>
        <p:nvPicPr>
          <p:cNvPr id="26" name="Afbeelding 25">
            <a:extLst>
              <a:ext uri="{FF2B5EF4-FFF2-40B4-BE49-F238E27FC236}">
                <a16:creationId xmlns:a16="http://schemas.microsoft.com/office/drawing/2014/main" id="{24CC8FB4-593C-0D7B-12C0-F972B8A310D0}"/>
              </a:ext>
            </a:extLst>
          </p:cNvPr>
          <p:cNvPicPr>
            <a:picLocks noChangeAspect="1"/>
          </p:cNvPicPr>
          <p:nvPr/>
        </p:nvPicPr>
        <p:blipFill>
          <a:blip r:embed="rId6"/>
          <a:stretch>
            <a:fillRect/>
          </a:stretch>
        </p:blipFill>
        <p:spPr>
          <a:xfrm>
            <a:off x="4188112" y="5982161"/>
            <a:ext cx="3813943" cy="324000"/>
          </a:xfrm>
          <a:prstGeom prst="rect">
            <a:avLst/>
          </a:prstGeom>
        </p:spPr>
      </p:pic>
      <p:sp>
        <p:nvSpPr>
          <p:cNvPr id="29" name="Gedachtewolkje: wolk 28">
            <a:extLst>
              <a:ext uri="{FF2B5EF4-FFF2-40B4-BE49-F238E27FC236}">
                <a16:creationId xmlns:a16="http://schemas.microsoft.com/office/drawing/2014/main" id="{BF059759-6118-C8CC-487A-0ADEB7E0520F}"/>
              </a:ext>
            </a:extLst>
          </p:cNvPr>
          <p:cNvSpPr/>
          <p:nvPr/>
        </p:nvSpPr>
        <p:spPr>
          <a:xfrm rot="20045792">
            <a:off x="5485393" y="2306248"/>
            <a:ext cx="2032720" cy="1563115"/>
          </a:xfrm>
          <a:prstGeom prst="cloudCallout">
            <a:avLst>
              <a:gd name="adj1" fmla="val 118312"/>
              <a:gd name="adj2" fmla="val 8792"/>
            </a:avLst>
          </a:prstGeom>
          <a:noFill/>
          <a:ln w="19050">
            <a:solidFill>
              <a:srgbClr val="0158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D807824C-F762-9981-415F-4BA680A18487}"/>
              </a:ext>
            </a:extLst>
          </p:cNvPr>
          <p:cNvPicPr>
            <a:picLocks noChangeAspect="1"/>
          </p:cNvPicPr>
          <p:nvPr/>
        </p:nvPicPr>
        <p:blipFill>
          <a:blip r:embed="rId7"/>
          <a:stretch>
            <a:fillRect/>
          </a:stretch>
        </p:blipFill>
        <p:spPr>
          <a:xfrm>
            <a:off x="9013353" y="4005701"/>
            <a:ext cx="2476960" cy="1340911"/>
          </a:xfrm>
          <a:prstGeom prst="rect">
            <a:avLst/>
          </a:prstGeom>
        </p:spPr>
      </p:pic>
    </p:spTree>
    <p:extLst>
      <p:ext uri="{BB962C8B-B14F-4D97-AF65-F5344CB8AC3E}">
        <p14:creationId xmlns:p14="http://schemas.microsoft.com/office/powerpoint/2010/main" val="3417111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0"/>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5A37D817-3A7F-3290-CDBF-2DAB4EBDA55A}"/>
              </a:ext>
            </a:extLst>
          </p:cNvPr>
          <p:cNvSpPr>
            <a:spLocks noGrp="1"/>
          </p:cNvSpPr>
          <p:nvPr>
            <p:ph type="ftr" sz="quarter" idx="11"/>
          </p:nvPr>
        </p:nvSpPr>
        <p:spPr/>
        <p:txBody>
          <a:bodyPr/>
          <a:lstStyle/>
          <a:p>
            <a:r>
              <a:rPr lang="nl-NL"/>
              <a:t>Koninklijk Actuarieel Genootschap    |   Johan de Witt Prijs 2023</a:t>
            </a:r>
            <a:endParaRPr lang="nl-NL" dirty="0"/>
          </a:p>
        </p:txBody>
      </p:sp>
      <p:sp>
        <p:nvSpPr>
          <p:cNvPr id="3" name="Titel 2">
            <a:extLst>
              <a:ext uri="{FF2B5EF4-FFF2-40B4-BE49-F238E27FC236}">
                <a16:creationId xmlns:a16="http://schemas.microsoft.com/office/drawing/2014/main" id="{EF502B81-F5E8-0806-7999-BAE887446136}"/>
              </a:ext>
            </a:extLst>
          </p:cNvPr>
          <p:cNvSpPr>
            <a:spLocks noGrp="1"/>
          </p:cNvSpPr>
          <p:nvPr>
            <p:ph type="title"/>
          </p:nvPr>
        </p:nvSpPr>
        <p:spPr/>
        <p:txBody>
          <a:bodyPr>
            <a:normAutofit/>
          </a:bodyPr>
          <a:lstStyle/>
          <a:p>
            <a:r>
              <a:rPr lang="nl-NL" sz="3600" dirty="0">
                <a:latin typeface="Verdana" panose="020B0604030504040204" pitchFamily="34" charset="0"/>
                <a:ea typeface="Verdana" panose="020B0604030504040204" pitchFamily="34" charset="0"/>
                <a:cs typeface="Verdana" panose="020B0604030504040204" pitchFamily="34" charset="0"/>
              </a:rPr>
              <a:t>Johan de Witt Prijs | Thijs</a:t>
            </a:r>
            <a:endParaRPr lang="nl-NL" sz="3600" dirty="0"/>
          </a:p>
        </p:txBody>
      </p:sp>
      <p:sp>
        <p:nvSpPr>
          <p:cNvPr id="4" name="Tijdelijke aanduiding voor dianummer 3">
            <a:extLst>
              <a:ext uri="{FF2B5EF4-FFF2-40B4-BE49-F238E27FC236}">
                <a16:creationId xmlns:a16="http://schemas.microsoft.com/office/drawing/2014/main" id="{A613485E-A1CF-778C-7979-12CEA0978E58}"/>
              </a:ext>
            </a:extLst>
          </p:cNvPr>
          <p:cNvSpPr>
            <a:spLocks noGrp="1"/>
          </p:cNvSpPr>
          <p:nvPr>
            <p:ph type="sldNum" sz="quarter" idx="12"/>
          </p:nvPr>
        </p:nvSpPr>
        <p:spPr/>
        <p:txBody>
          <a:bodyPr/>
          <a:lstStyle/>
          <a:p>
            <a:fld id="{178EF7B4-41E2-400E-80A8-6959545BA6EF}" type="slidenum">
              <a:rPr lang="nl-NL" smtClean="0"/>
              <a:t>2</a:t>
            </a:fld>
            <a:endParaRPr lang="nl-NL" dirty="0"/>
          </a:p>
        </p:txBody>
      </p:sp>
      <p:sp>
        <p:nvSpPr>
          <p:cNvPr id="5" name="Tijdelijke aanduiding voor datum 4">
            <a:extLst>
              <a:ext uri="{FF2B5EF4-FFF2-40B4-BE49-F238E27FC236}">
                <a16:creationId xmlns:a16="http://schemas.microsoft.com/office/drawing/2014/main" id="{DEA5BD5E-86AE-4151-6122-2186CD741B6E}"/>
              </a:ext>
            </a:extLst>
          </p:cNvPr>
          <p:cNvSpPr>
            <a:spLocks noGrp="1"/>
          </p:cNvSpPr>
          <p:nvPr>
            <p:ph type="dt" sz="half" idx="10"/>
          </p:nvPr>
        </p:nvSpPr>
        <p:spPr/>
        <p:txBody>
          <a:bodyPr/>
          <a:lstStyle/>
          <a:p>
            <a:r>
              <a:rPr lang="nl-NL"/>
              <a:t>17-11-2023</a:t>
            </a:r>
            <a:endParaRPr lang="nl-NL" dirty="0"/>
          </a:p>
        </p:txBody>
      </p:sp>
      <p:pic>
        <p:nvPicPr>
          <p:cNvPr id="2052" name="Picture 4" descr="Een realistische foto van een 3-jarige jongen die zijn arm uitsteekt en wijst naar de hemel waarin in de heldere lucht allerlei wiskundige formules staan. De jongen staat in een tuin op een groen grasveld. Een deel van het huis en de poort naar de tuin zijn zichtbaar.">
            <a:extLst>
              <a:ext uri="{FF2B5EF4-FFF2-40B4-BE49-F238E27FC236}">
                <a16:creationId xmlns:a16="http://schemas.microsoft.com/office/drawing/2014/main" id="{0615C4DF-90A0-5501-00C8-9392E1CCC8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613" y="1296000"/>
            <a:ext cx="5040000" cy="5040000"/>
          </a:xfrm>
          <a:prstGeom prst="rect">
            <a:avLst/>
          </a:prstGeom>
          <a:noFill/>
          <a:extLst>
            <a:ext uri="{909E8E84-426E-40DD-AFC4-6F175D3DCCD1}">
              <a14:hiddenFill xmlns:a14="http://schemas.microsoft.com/office/drawing/2010/main">
                <a:solidFill>
                  <a:srgbClr val="FFFFFF"/>
                </a:solidFill>
              </a14:hiddenFill>
            </a:ext>
          </a:extLst>
        </p:spPr>
      </p:pic>
      <p:sp>
        <p:nvSpPr>
          <p:cNvPr id="17" name="Ovaal 16">
            <a:extLst>
              <a:ext uri="{FF2B5EF4-FFF2-40B4-BE49-F238E27FC236}">
                <a16:creationId xmlns:a16="http://schemas.microsoft.com/office/drawing/2014/main" id="{0FB8D8B3-0A14-6C9E-9F10-30676A6CD6B6}"/>
              </a:ext>
            </a:extLst>
          </p:cNvPr>
          <p:cNvSpPr/>
          <p:nvPr/>
        </p:nvSpPr>
        <p:spPr>
          <a:xfrm>
            <a:off x="8275900" y="2689855"/>
            <a:ext cx="3780000" cy="3780000"/>
          </a:xfrm>
          <a:prstGeom prst="ellipse">
            <a:avLst/>
          </a:prstGeom>
          <a:solidFill>
            <a:srgbClr val="ECF9FB">
              <a:alpha val="3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Ovaal 17">
            <a:extLst>
              <a:ext uri="{FF2B5EF4-FFF2-40B4-BE49-F238E27FC236}">
                <a16:creationId xmlns:a16="http://schemas.microsoft.com/office/drawing/2014/main" id="{B5596F32-FEF1-749D-8300-430D2CF07C1C}"/>
              </a:ext>
            </a:extLst>
          </p:cNvPr>
          <p:cNvSpPr/>
          <p:nvPr/>
        </p:nvSpPr>
        <p:spPr>
          <a:xfrm>
            <a:off x="6207013" y="2689855"/>
            <a:ext cx="3780000" cy="3780000"/>
          </a:xfrm>
          <a:prstGeom prst="ellipse">
            <a:avLst/>
          </a:prstGeom>
          <a:solidFill>
            <a:schemeClr val="accent4">
              <a:lumMod val="20000"/>
              <a:lumOff val="80000"/>
              <a:alpha val="3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Ovaal 18">
            <a:extLst>
              <a:ext uri="{FF2B5EF4-FFF2-40B4-BE49-F238E27FC236}">
                <a16:creationId xmlns:a16="http://schemas.microsoft.com/office/drawing/2014/main" id="{3AC50639-CE81-D284-D375-3338F8D4593E}"/>
              </a:ext>
            </a:extLst>
          </p:cNvPr>
          <p:cNvSpPr/>
          <p:nvPr/>
        </p:nvSpPr>
        <p:spPr>
          <a:xfrm>
            <a:off x="7247680" y="1185555"/>
            <a:ext cx="3780000" cy="3780000"/>
          </a:xfrm>
          <a:prstGeom prst="ellipse">
            <a:avLst/>
          </a:prstGeom>
          <a:solidFill>
            <a:srgbClr val="DFD4E8">
              <a:alpha val="29804"/>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ekstvak 19">
            <a:extLst>
              <a:ext uri="{FF2B5EF4-FFF2-40B4-BE49-F238E27FC236}">
                <a16:creationId xmlns:a16="http://schemas.microsoft.com/office/drawing/2014/main" id="{A37484E6-6C50-AB95-C12F-B1027593CB3E}"/>
              </a:ext>
            </a:extLst>
          </p:cNvPr>
          <p:cNvSpPr txBox="1"/>
          <p:nvPr/>
        </p:nvSpPr>
        <p:spPr>
          <a:xfrm>
            <a:off x="7472026" y="2828835"/>
            <a:ext cx="1607748" cy="1200329"/>
          </a:xfrm>
          <a:prstGeom prst="rect">
            <a:avLst/>
          </a:prstGeom>
          <a:noFill/>
        </p:spPr>
        <p:txBody>
          <a:bodyPr wrap="square">
            <a:spAutoFit/>
          </a:bodyPr>
          <a:lstStyle/>
          <a:p>
            <a:r>
              <a:rPr lang="en-US" dirty="0">
                <a:solidFill>
                  <a:schemeClr val="tx1">
                    <a:lumMod val="65000"/>
                    <a:lumOff val="35000"/>
                  </a:schemeClr>
                </a:solidFill>
              </a:rPr>
              <a:t>Show me the</a:t>
            </a:r>
            <a:br>
              <a:rPr lang="en-US" dirty="0">
                <a:solidFill>
                  <a:schemeClr val="tx1">
                    <a:lumMod val="65000"/>
                    <a:lumOff val="35000"/>
                  </a:schemeClr>
                </a:solidFill>
              </a:rPr>
            </a:br>
            <a:r>
              <a:rPr lang="en-US" dirty="0">
                <a:solidFill>
                  <a:schemeClr val="tx1">
                    <a:lumMod val="65000"/>
                    <a:lumOff val="35000"/>
                  </a:schemeClr>
                </a:solidFill>
              </a:rPr>
              <a:t>meaning </a:t>
            </a:r>
            <a:br>
              <a:rPr lang="en-US" dirty="0">
                <a:solidFill>
                  <a:schemeClr val="tx1">
                    <a:lumMod val="65000"/>
                    <a:lumOff val="35000"/>
                  </a:schemeClr>
                </a:solidFill>
              </a:rPr>
            </a:br>
            <a:r>
              <a:rPr lang="en-US" dirty="0">
                <a:solidFill>
                  <a:schemeClr val="tx1">
                    <a:lumMod val="65000"/>
                    <a:lumOff val="35000"/>
                  </a:schemeClr>
                </a:solidFill>
              </a:rPr>
              <a:t>of being </a:t>
            </a:r>
            <a:br>
              <a:rPr lang="en-US" dirty="0">
                <a:solidFill>
                  <a:schemeClr val="tx1">
                    <a:lumMod val="65000"/>
                    <a:lumOff val="35000"/>
                  </a:schemeClr>
                </a:solidFill>
              </a:rPr>
            </a:br>
            <a:r>
              <a:rPr lang="en-US" dirty="0">
                <a:solidFill>
                  <a:schemeClr val="tx1">
                    <a:lumMod val="65000"/>
                    <a:lumOff val="35000"/>
                  </a:schemeClr>
                </a:solidFill>
              </a:rPr>
              <a:t>lonely</a:t>
            </a:r>
            <a:endParaRPr lang="nl-NL" dirty="0">
              <a:solidFill>
                <a:schemeClr val="tx1">
                  <a:lumMod val="65000"/>
                  <a:lumOff val="35000"/>
                </a:schemeClr>
              </a:solidFill>
            </a:endParaRPr>
          </a:p>
        </p:txBody>
      </p:sp>
      <p:sp>
        <p:nvSpPr>
          <p:cNvPr id="21" name="Tekstvak 20">
            <a:extLst>
              <a:ext uri="{FF2B5EF4-FFF2-40B4-BE49-F238E27FC236}">
                <a16:creationId xmlns:a16="http://schemas.microsoft.com/office/drawing/2014/main" id="{87003A94-E21D-16AF-5E2B-32DC60FDB79C}"/>
              </a:ext>
            </a:extLst>
          </p:cNvPr>
          <p:cNvSpPr txBox="1"/>
          <p:nvPr/>
        </p:nvSpPr>
        <p:spPr>
          <a:xfrm>
            <a:off x="8595123" y="5076327"/>
            <a:ext cx="1406240" cy="646331"/>
          </a:xfrm>
          <a:prstGeom prst="rect">
            <a:avLst/>
          </a:prstGeom>
          <a:noFill/>
        </p:spPr>
        <p:txBody>
          <a:bodyPr wrap="square">
            <a:spAutoFit/>
          </a:bodyPr>
          <a:lstStyle/>
          <a:p>
            <a:r>
              <a:rPr lang="en-US" dirty="0">
                <a:solidFill>
                  <a:schemeClr val="tx1">
                    <a:lumMod val="65000"/>
                    <a:lumOff val="35000"/>
                  </a:schemeClr>
                </a:solidFill>
              </a:rPr>
              <a:t>I want it</a:t>
            </a:r>
            <a:br>
              <a:rPr lang="en-US" dirty="0">
                <a:solidFill>
                  <a:schemeClr val="tx1">
                    <a:lumMod val="65000"/>
                    <a:lumOff val="35000"/>
                  </a:schemeClr>
                </a:solidFill>
              </a:rPr>
            </a:br>
            <a:r>
              <a:rPr lang="en-US" dirty="0">
                <a:solidFill>
                  <a:schemeClr val="tx1">
                    <a:lumMod val="65000"/>
                    <a:lumOff val="35000"/>
                  </a:schemeClr>
                </a:solidFill>
              </a:rPr>
              <a:t>that way</a:t>
            </a:r>
            <a:endParaRPr lang="nl-NL" dirty="0">
              <a:solidFill>
                <a:schemeClr val="tx1">
                  <a:lumMod val="65000"/>
                  <a:lumOff val="35000"/>
                </a:schemeClr>
              </a:solidFill>
            </a:endParaRPr>
          </a:p>
        </p:txBody>
      </p:sp>
      <p:sp>
        <p:nvSpPr>
          <p:cNvPr id="22" name="Tekstvak 21">
            <a:extLst>
              <a:ext uri="{FF2B5EF4-FFF2-40B4-BE49-F238E27FC236}">
                <a16:creationId xmlns:a16="http://schemas.microsoft.com/office/drawing/2014/main" id="{89AD4A4E-C308-DFCC-9FA9-76808F58EA88}"/>
              </a:ext>
            </a:extLst>
          </p:cNvPr>
          <p:cNvSpPr txBox="1"/>
          <p:nvPr/>
        </p:nvSpPr>
        <p:spPr>
          <a:xfrm>
            <a:off x="9586279" y="2961090"/>
            <a:ext cx="1406240" cy="707886"/>
          </a:xfrm>
          <a:prstGeom prst="rect">
            <a:avLst/>
          </a:prstGeom>
          <a:noFill/>
        </p:spPr>
        <p:txBody>
          <a:bodyPr wrap="square">
            <a:spAutoFit/>
          </a:bodyPr>
          <a:lstStyle/>
          <a:p>
            <a:pPr algn="ctr"/>
            <a:r>
              <a:rPr lang="en-US" sz="2000" dirty="0">
                <a:solidFill>
                  <a:schemeClr val="tx1">
                    <a:lumMod val="65000"/>
                    <a:lumOff val="35000"/>
                  </a:schemeClr>
                </a:solidFill>
              </a:rPr>
              <a:t>Play</a:t>
            </a:r>
            <a:br>
              <a:rPr lang="en-US" sz="2000" dirty="0">
                <a:solidFill>
                  <a:schemeClr val="tx1">
                    <a:lumMod val="65000"/>
                    <a:lumOff val="35000"/>
                  </a:schemeClr>
                </a:solidFill>
              </a:rPr>
            </a:br>
            <a:r>
              <a:rPr lang="en-US" sz="2000" dirty="0">
                <a:solidFill>
                  <a:schemeClr val="tx1">
                    <a:lumMod val="65000"/>
                    <a:lumOff val="35000"/>
                  </a:schemeClr>
                </a:solidFill>
              </a:rPr>
              <a:t>Numbers</a:t>
            </a:r>
            <a:endParaRPr lang="nl-NL" sz="2000" dirty="0">
              <a:solidFill>
                <a:schemeClr val="tx1">
                  <a:lumMod val="65000"/>
                  <a:lumOff val="35000"/>
                </a:schemeClr>
              </a:solidFill>
            </a:endParaRPr>
          </a:p>
        </p:txBody>
      </p:sp>
      <p:sp>
        <p:nvSpPr>
          <p:cNvPr id="23" name="Tekstvak 22">
            <a:extLst>
              <a:ext uri="{FF2B5EF4-FFF2-40B4-BE49-F238E27FC236}">
                <a16:creationId xmlns:a16="http://schemas.microsoft.com/office/drawing/2014/main" id="{6E16221F-B763-74EF-44AC-E4BFEA214898}"/>
              </a:ext>
            </a:extLst>
          </p:cNvPr>
          <p:cNvSpPr txBox="1"/>
          <p:nvPr/>
        </p:nvSpPr>
        <p:spPr>
          <a:xfrm>
            <a:off x="8546087" y="1765305"/>
            <a:ext cx="1406240" cy="461665"/>
          </a:xfrm>
          <a:prstGeom prst="rect">
            <a:avLst/>
          </a:prstGeom>
          <a:noFill/>
        </p:spPr>
        <p:txBody>
          <a:bodyPr wrap="square">
            <a:spAutoFit/>
          </a:bodyPr>
          <a:lstStyle/>
          <a:p>
            <a:r>
              <a:rPr lang="en-US" sz="2400" dirty="0"/>
              <a:t>Actuaries</a:t>
            </a:r>
            <a:endParaRPr lang="nl-NL" sz="2400" dirty="0"/>
          </a:p>
        </p:txBody>
      </p:sp>
      <p:sp>
        <p:nvSpPr>
          <p:cNvPr id="24" name="Tekstvak 23">
            <a:extLst>
              <a:ext uri="{FF2B5EF4-FFF2-40B4-BE49-F238E27FC236}">
                <a16:creationId xmlns:a16="http://schemas.microsoft.com/office/drawing/2014/main" id="{0AB261D9-B446-A703-EB79-54EBCBFE7B49}"/>
              </a:ext>
            </a:extLst>
          </p:cNvPr>
          <p:cNvSpPr txBox="1"/>
          <p:nvPr/>
        </p:nvSpPr>
        <p:spPr>
          <a:xfrm>
            <a:off x="6429255" y="4831909"/>
            <a:ext cx="1754003" cy="830997"/>
          </a:xfrm>
          <a:prstGeom prst="rect">
            <a:avLst/>
          </a:prstGeom>
          <a:noFill/>
        </p:spPr>
        <p:txBody>
          <a:bodyPr wrap="square">
            <a:spAutoFit/>
          </a:bodyPr>
          <a:lstStyle/>
          <a:p>
            <a:pPr algn="ctr"/>
            <a:r>
              <a:rPr lang="en-US" sz="2400" dirty="0"/>
              <a:t>Backstreet</a:t>
            </a:r>
            <a:br>
              <a:rPr lang="en-US" sz="2400" dirty="0"/>
            </a:br>
            <a:r>
              <a:rPr lang="en-US" sz="2400" dirty="0"/>
              <a:t>Boys</a:t>
            </a:r>
            <a:endParaRPr lang="nl-NL" sz="2400" dirty="0"/>
          </a:p>
        </p:txBody>
      </p:sp>
      <p:sp>
        <p:nvSpPr>
          <p:cNvPr id="25" name="Tekstvak 24">
            <a:extLst>
              <a:ext uri="{FF2B5EF4-FFF2-40B4-BE49-F238E27FC236}">
                <a16:creationId xmlns:a16="http://schemas.microsoft.com/office/drawing/2014/main" id="{7C6F0BEB-6002-8EA1-1AA1-AAFA2215F185}"/>
              </a:ext>
            </a:extLst>
          </p:cNvPr>
          <p:cNvSpPr txBox="1"/>
          <p:nvPr/>
        </p:nvSpPr>
        <p:spPr>
          <a:xfrm>
            <a:off x="10065250" y="4964674"/>
            <a:ext cx="1501096" cy="830997"/>
          </a:xfrm>
          <a:prstGeom prst="rect">
            <a:avLst/>
          </a:prstGeom>
          <a:noFill/>
        </p:spPr>
        <p:txBody>
          <a:bodyPr wrap="square">
            <a:spAutoFit/>
          </a:bodyPr>
          <a:lstStyle/>
          <a:p>
            <a:pPr algn="ctr"/>
            <a:r>
              <a:rPr lang="en-US" sz="2400" dirty="0"/>
              <a:t>3-year-old</a:t>
            </a:r>
            <a:br>
              <a:rPr lang="en-US" sz="2400" dirty="0"/>
            </a:br>
            <a:r>
              <a:rPr lang="en-US" sz="2400" dirty="0"/>
              <a:t>kid</a:t>
            </a:r>
            <a:endParaRPr lang="nl-NL" sz="2400" dirty="0"/>
          </a:p>
        </p:txBody>
      </p:sp>
      <p:pic>
        <p:nvPicPr>
          <p:cNvPr id="30" name="Afbeelding 29">
            <a:extLst>
              <a:ext uri="{FF2B5EF4-FFF2-40B4-BE49-F238E27FC236}">
                <a16:creationId xmlns:a16="http://schemas.microsoft.com/office/drawing/2014/main" id="{57B53F38-E2ED-7045-AA7B-2BA64D287CC2}"/>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8581623" y="3668976"/>
            <a:ext cx="1147853" cy="913970"/>
          </a:xfrm>
          <a:prstGeom prst="rect">
            <a:avLst/>
          </a:prstGeom>
        </p:spPr>
      </p:pic>
    </p:spTree>
    <p:extLst>
      <p:ext uri="{BB962C8B-B14F-4D97-AF65-F5344CB8AC3E}">
        <p14:creationId xmlns:p14="http://schemas.microsoft.com/office/powerpoint/2010/main" val="42033771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p:bldP spid="21" grpId="0"/>
      <p:bldP spid="22" grpId="0"/>
      <p:bldP spid="23" grpId="0"/>
      <p:bldP spid="24" grpId="0"/>
      <p:bldP spid="2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a:extLst>
              <a:ext uri="{FF2B5EF4-FFF2-40B4-BE49-F238E27FC236}">
                <a16:creationId xmlns:a16="http://schemas.microsoft.com/office/drawing/2014/main" id="{0FCBBF1F-D0AC-4C65-9315-B527697179FE}"/>
              </a:ext>
            </a:extLst>
          </p:cNvPr>
          <p:cNvSpPr>
            <a:spLocks noGrp="1"/>
          </p:cNvSpPr>
          <p:nvPr>
            <p:ph type="ftr" sz="quarter" idx="11"/>
          </p:nvPr>
        </p:nvSpPr>
        <p:spPr/>
        <p:txBody>
          <a:bodyPr/>
          <a:lstStyle/>
          <a:p>
            <a:r>
              <a:rPr lang="nl-NL"/>
              <a:t>Koninklijk Actuarieel Genootschap    |   Johan de Witt Prijs 2023</a:t>
            </a:r>
            <a:endParaRPr lang="nl-NL" dirty="0"/>
          </a:p>
        </p:txBody>
      </p:sp>
      <p:sp>
        <p:nvSpPr>
          <p:cNvPr id="2" name="Titel 1"/>
          <p:cNvSpPr>
            <a:spLocks noGrp="1"/>
          </p:cNvSpPr>
          <p:nvPr>
            <p:ph type="title"/>
          </p:nvPr>
        </p:nvSpPr>
        <p:spPr/>
        <p:txBody>
          <a:bodyPr>
            <a:normAutofit/>
          </a:bodyPr>
          <a:lstStyle/>
          <a:p>
            <a:r>
              <a:rPr lang="nl-NL" sz="3600" dirty="0">
                <a:latin typeface="Verdana" panose="020B0604030504040204" pitchFamily="34" charset="0"/>
                <a:ea typeface="Verdana" panose="020B0604030504040204" pitchFamily="34" charset="0"/>
                <a:cs typeface="Verdana" panose="020B0604030504040204" pitchFamily="34" charset="0"/>
              </a:rPr>
              <a:t>Jurybeoordeling scripties 2023 (Vervolg)</a:t>
            </a:r>
          </a:p>
        </p:txBody>
      </p:sp>
      <p:sp>
        <p:nvSpPr>
          <p:cNvPr id="14" name="Tijdelijke aanduiding voor dianummer 13">
            <a:extLst>
              <a:ext uri="{FF2B5EF4-FFF2-40B4-BE49-F238E27FC236}">
                <a16:creationId xmlns:a16="http://schemas.microsoft.com/office/drawing/2014/main" id="{FA782BDE-861D-4A96-9F2C-907CAAF2F340}"/>
              </a:ext>
            </a:extLst>
          </p:cNvPr>
          <p:cNvSpPr>
            <a:spLocks noGrp="1"/>
          </p:cNvSpPr>
          <p:nvPr>
            <p:ph type="sldNum" sz="quarter" idx="12"/>
          </p:nvPr>
        </p:nvSpPr>
        <p:spPr/>
        <p:txBody>
          <a:bodyPr/>
          <a:lstStyle/>
          <a:p>
            <a:fld id="{178EF7B4-41E2-400E-80A8-6959545BA6EF}" type="slidenum">
              <a:rPr lang="nl-NL" smtClean="0"/>
              <a:pPr/>
              <a:t>20</a:t>
            </a:fld>
            <a:endParaRPr lang="nl-NL" dirty="0"/>
          </a:p>
        </p:txBody>
      </p:sp>
      <p:sp>
        <p:nvSpPr>
          <p:cNvPr id="15" name="Tijdelijke aanduiding voor datum 14">
            <a:extLst>
              <a:ext uri="{FF2B5EF4-FFF2-40B4-BE49-F238E27FC236}">
                <a16:creationId xmlns:a16="http://schemas.microsoft.com/office/drawing/2014/main" id="{B0CB7DCD-E7BF-4EB3-85AC-683AB24A8A82}"/>
              </a:ext>
            </a:extLst>
          </p:cNvPr>
          <p:cNvSpPr>
            <a:spLocks noGrp="1"/>
          </p:cNvSpPr>
          <p:nvPr>
            <p:ph type="dt" sz="half" idx="10"/>
          </p:nvPr>
        </p:nvSpPr>
        <p:spPr/>
        <p:txBody>
          <a:bodyPr/>
          <a:lstStyle/>
          <a:p>
            <a:r>
              <a:rPr lang="nl-NL"/>
              <a:t>17-11-2023</a:t>
            </a:r>
            <a:endParaRPr lang="nl-NL" dirty="0"/>
          </a:p>
        </p:txBody>
      </p:sp>
      <p:sp>
        <p:nvSpPr>
          <p:cNvPr id="6" name="Tekstvak 5">
            <a:extLst>
              <a:ext uri="{FF2B5EF4-FFF2-40B4-BE49-F238E27FC236}">
                <a16:creationId xmlns:a16="http://schemas.microsoft.com/office/drawing/2014/main" id="{BAE7C6C9-9FE1-0457-250A-EFA734730F1D}"/>
              </a:ext>
            </a:extLst>
          </p:cNvPr>
          <p:cNvSpPr txBox="1"/>
          <p:nvPr/>
        </p:nvSpPr>
        <p:spPr>
          <a:xfrm>
            <a:off x="11821886" y="1940767"/>
            <a:ext cx="184731" cy="369332"/>
          </a:xfrm>
          <a:prstGeom prst="rect">
            <a:avLst/>
          </a:prstGeom>
          <a:noFill/>
        </p:spPr>
        <p:txBody>
          <a:bodyPr wrap="none" rtlCol="0">
            <a:spAutoFit/>
          </a:bodyPr>
          <a:lstStyle/>
          <a:p>
            <a:endParaRPr lang="nl-NL" dirty="0"/>
          </a:p>
        </p:txBody>
      </p:sp>
      <p:pic>
        <p:nvPicPr>
          <p:cNvPr id="7" name="Afbeelding 6">
            <a:extLst>
              <a:ext uri="{FF2B5EF4-FFF2-40B4-BE49-F238E27FC236}">
                <a16:creationId xmlns:a16="http://schemas.microsoft.com/office/drawing/2014/main" id="{D807824C-F762-9981-415F-4BA680A18487}"/>
              </a:ext>
            </a:extLst>
          </p:cNvPr>
          <p:cNvPicPr>
            <a:picLocks noChangeAspect="1"/>
          </p:cNvPicPr>
          <p:nvPr/>
        </p:nvPicPr>
        <p:blipFill>
          <a:blip r:embed="rId3"/>
          <a:stretch>
            <a:fillRect/>
          </a:stretch>
        </p:blipFill>
        <p:spPr>
          <a:xfrm>
            <a:off x="306613" y="1581913"/>
            <a:ext cx="3480964" cy="1884432"/>
          </a:xfrm>
          <a:prstGeom prst="rect">
            <a:avLst/>
          </a:prstGeom>
        </p:spPr>
      </p:pic>
      <p:sp>
        <p:nvSpPr>
          <p:cNvPr id="5" name="Tekstvak 4">
            <a:extLst>
              <a:ext uri="{FF2B5EF4-FFF2-40B4-BE49-F238E27FC236}">
                <a16:creationId xmlns:a16="http://schemas.microsoft.com/office/drawing/2014/main" id="{EBE76E61-0024-646E-4473-CA53B4728A6D}"/>
              </a:ext>
            </a:extLst>
          </p:cNvPr>
          <p:cNvSpPr txBox="1"/>
          <p:nvPr/>
        </p:nvSpPr>
        <p:spPr>
          <a:xfrm>
            <a:off x="4636008" y="2479436"/>
            <a:ext cx="7068312" cy="1200329"/>
          </a:xfrm>
          <a:prstGeom prst="rect">
            <a:avLst/>
          </a:prstGeom>
          <a:solidFill>
            <a:srgbClr val="C3E4E3">
              <a:alpha val="23000"/>
            </a:srgbClr>
          </a:solidFill>
          <a:ln w="12700">
            <a:solidFill>
              <a:srgbClr val="01586B"/>
            </a:solidFill>
          </a:ln>
        </p:spPr>
        <p:txBody>
          <a:bodyPr wrap="square">
            <a:spAutoFit/>
          </a:bodyPr>
          <a:lstStyle/>
          <a:p>
            <a:pPr algn="ctr"/>
            <a:r>
              <a:rPr lang="en-US" sz="2400" dirty="0"/>
              <a:t>A three-population model to analyze </a:t>
            </a:r>
            <a:br>
              <a:rPr lang="en-US" sz="2400" dirty="0"/>
            </a:br>
            <a:r>
              <a:rPr lang="en-US" sz="2400" dirty="0"/>
              <a:t>the hedge effectiveness of a U.K. mortality index </a:t>
            </a:r>
            <a:br>
              <a:rPr lang="en-US" sz="2400" dirty="0"/>
            </a:br>
            <a:r>
              <a:rPr lang="en-US" sz="2400" dirty="0"/>
              <a:t>including socio-economic differences</a:t>
            </a:r>
          </a:p>
        </p:txBody>
      </p:sp>
      <p:pic>
        <p:nvPicPr>
          <p:cNvPr id="9" name="Afbeelding 8">
            <a:extLst>
              <a:ext uri="{FF2B5EF4-FFF2-40B4-BE49-F238E27FC236}">
                <a16:creationId xmlns:a16="http://schemas.microsoft.com/office/drawing/2014/main" id="{C1C2A3D1-0B01-B72B-698E-E039332E82B6}"/>
              </a:ext>
            </a:extLst>
          </p:cNvPr>
          <p:cNvPicPr>
            <a:picLocks noChangeAspect="1"/>
          </p:cNvPicPr>
          <p:nvPr/>
        </p:nvPicPr>
        <p:blipFill>
          <a:blip r:embed="rId4"/>
          <a:stretch>
            <a:fillRect/>
          </a:stretch>
        </p:blipFill>
        <p:spPr>
          <a:xfrm>
            <a:off x="5209633" y="3914195"/>
            <a:ext cx="5695759" cy="2385850"/>
          </a:xfrm>
          <a:prstGeom prst="rect">
            <a:avLst/>
          </a:prstGeom>
        </p:spPr>
      </p:pic>
      <p:sp>
        <p:nvSpPr>
          <p:cNvPr id="11" name="Rechthoek 10">
            <a:extLst>
              <a:ext uri="{FF2B5EF4-FFF2-40B4-BE49-F238E27FC236}">
                <a16:creationId xmlns:a16="http://schemas.microsoft.com/office/drawing/2014/main" id="{20741877-1309-9D76-E6F8-887ACE5F5B11}"/>
              </a:ext>
            </a:extLst>
          </p:cNvPr>
          <p:cNvSpPr/>
          <p:nvPr/>
        </p:nvSpPr>
        <p:spPr>
          <a:xfrm>
            <a:off x="5966328" y="1432936"/>
            <a:ext cx="4499245"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nl-NL" sz="5400" b="1" dirty="0">
                <a:ln/>
                <a:solidFill>
                  <a:srgbClr val="01586B"/>
                </a:solidFill>
                <a:latin typeface="+mj-lt"/>
              </a:rPr>
              <a:t>Monique Groen</a:t>
            </a:r>
            <a:endParaRPr lang="nl-NL" sz="5400" b="1" cap="none" spc="0" dirty="0">
              <a:ln/>
              <a:solidFill>
                <a:srgbClr val="01586B"/>
              </a:solidFill>
              <a:effectLst/>
              <a:latin typeface="+mj-lt"/>
            </a:endParaRPr>
          </a:p>
        </p:txBody>
      </p:sp>
    </p:spTree>
    <p:extLst>
      <p:ext uri="{BB962C8B-B14F-4D97-AF65-F5344CB8AC3E}">
        <p14:creationId xmlns:p14="http://schemas.microsoft.com/office/powerpoint/2010/main" val="2884571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voettekst 10">
            <a:extLst>
              <a:ext uri="{FF2B5EF4-FFF2-40B4-BE49-F238E27FC236}">
                <a16:creationId xmlns:a16="http://schemas.microsoft.com/office/drawing/2014/main" id="{EDFD45DC-08DE-4ED2-BBFD-7F9CB4901613}"/>
              </a:ext>
            </a:extLst>
          </p:cNvPr>
          <p:cNvSpPr>
            <a:spLocks noGrp="1"/>
          </p:cNvSpPr>
          <p:nvPr>
            <p:ph type="ftr" sz="quarter" idx="11"/>
          </p:nvPr>
        </p:nvSpPr>
        <p:spPr/>
        <p:txBody>
          <a:bodyPr/>
          <a:lstStyle/>
          <a:p>
            <a:r>
              <a:rPr lang="nl-NL"/>
              <a:t>Koninklijk Actuarieel Genootschap    |   Johan de Witt Prijs 2023</a:t>
            </a:r>
            <a:endParaRPr lang="nl-NL" dirty="0"/>
          </a:p>
        </p:txBody>
      </p:sp>
      <p:sp>
        <p:nvSpPr>
          <p:cNvPr id="3" name="Title 2"/>
          <p:cNvSpPr>
            <a:spLocks noGrp="1"/>
          </p:cNvSpPr>
          <p:nvPr>
            <p:ph type="title"/>
          </p:nvPr>
        </p:nvSpPr>
        <p:spPr/>
        <p:txBody>
          <a:bodyPr>
            <a:normAutofit/>
          </a:bodyPr>
          <a:lstStyle/>
          <a:p>
            <a:r>
              <a:rPr lang="nl-NL" sz="3600" dirty="0">
                <a:latin typeface="Verdana" panose="020B0604030504040204" pitchFamily="34" charset="0"/>
                <a:ea typeface="Verdana" panose="020B0604030504040204" pitchFamily="34" charset="0"/>
                <a:cs typeface="Verdana" panose="020B0604030504040204" pitchFamily="34" charset="0"/>
              </a:rPr>
              <a:t>Winnaar Johan de Witt Prijs 2023</a:t>
            </a:r>
          </a:p>
        </p:txBody>
      </p:sp>
      <p:sp>
        <p:nvSpPr>
          <p:cNvPr id="8" name="Tijdelijke aanduiding voor dianummer 7">
            <a:extLst>
              <a:ext uri="{FF2B5EF4-FFF2-40B4-BE49-F238E27FC236}">
                <a16:creationId xmlns:a16="http://schemas.microsoft.com/office/drawing/2014/main" id="{2AE9858C-96A5-42A0-A2BF-1513627AC19A}"/>
              </a:ext>
            </a:extLst>
          </p:cNvPr>
          <p:cNvSpPr>
            <a:spLocks noGrp="1"/>
          </p:cNvSpPr>
          <p:nvPr>
            <p:ph type="sldNum" sz="quarter" idx="12"/>
          </p:nvPr>
        </p:nvSpPr>
        <p:spPr/>
        <p:txBody>
          <a:bodyPr/>
          <a:lstStyle/>
          <a:p>
            <a:fld id="{178EF7B4-41E2-400E-80A8-6959545BA6EF}" type="slidenum">
              <a:rPr lang="nl-NL" smtClean="0"/>
              <a:pPr/>
              <a:t>21</a:t>
            </a:fld>
            <a:endParaRPr lang="nl-NL"/>
          </a:p>
        </p:txBody>
      </p:sp>
      <p:sp>
        <p:nvSpPr>
          <p:cNvPr id="9" name="Tijdelijke aanduiding voor datum 8">
            <a:extLst>
              <a:ext uri="{FF2B5EF4-FFF2-40B4-BE49-F238E27FC236}">
                <a16:creationId xmlns:a16="http://schemas.microsoft.com/office/drawing/2014/main" id="{B780DF94-6629-4D81-AD56-1774A273EC50}"/>
              </a:ext>
            </a:extLst>
          </p:cNvPr>
          <p:cNvSpPr>
            <a:spLocks noGrp="1"/>
          </p:cNvSpPr>
          <p:nvPr>
            <p:ph type="dt" sz="half" idx="10"/>
          </p:nvPr>
        </p:nvSpPr>
        <p:spPr/>
        <p:txBody>
          <a:bodyPr/>
          <a:lstStyle/>
          <a:p>
            <a:r>
              <a:rPr lang="nl-NL"/>
              <a:t>17-11-2023</a:t>
            </a:r>
          </a:p>
        </p:txBody>
      </p:sp>
      <p:sp>
        <p:nvSpPr>
          <p:cNvPr id="6" name="Tekstvak 5">
            <a:extLst>
              <a:ext uri="{FF2B5EF4-FFF2-40B4-BE49-F238E27FC236}">
                <a16:creationId xmlns:a16="http://schemas.microsoft.com/office/drawing/2014/main" id="{09FD1CF6-C840-7A3B-60AE-B6F35E6AEDF5}"/>
              </a:ext>
            </a:extLst>
          </p:cNvPr>
          <p:cNvSpPr txBox="1"/>
          <p:nvPr/>
        </p:nvSpPr>
        <p:spPr>
          <a:xfrm>
            <a:off x="565813" y="1867750"/>
            <a:ext cx="6147486" cy="3785652"/>
          </a:xfrm>
          <a:prstGeom prst="rect">
            <a:avLst/>
          </a:prstGeom>
          <a:noFill/>
        </p:spPr>
        <p:txBody>
          <a:bodyPr wrap="square">
            <a:spAutoFit/>
          </a:bodyPr>
          <a:lstStyle/>
          <a:p>
            <a:pPr algn="ctr"/>
            <a:r>
              <a:rPr lang="nl-NL" sz="5400" dirty="0"/>
              <a:t>Wie is de winnaar van de </a:t>
            </a:r>
          </a:p>
          <a:p>
            <a:pPr algn="ctr"/>
            <a:r>
              <a:rPr lang="nl-NL" sz="5400" dirty="0">
                <a:solidFill>
                  <a:srgbClr val="BF9000"/>
                </a:solidFill>
              </a:rPr>
              <a:t>Johan de Witt Prijs</a:t>
            </a:r>
            <a:r>
              <a:rPr lang="nl-NL" sz="6600" dirty="0">
                <a:solidFill>
                  <a:srgbClr val="BF9000"/>
                </a:solidFill>
              </a:rPr>
              <a:t> </a:t>
            </a:r>
          </a:p>
          <a:p>
            <a:pPr algn="ctr"/>
            <a:r>
              <a:rPr lang="nl-NL" sz="6600" dirty="0">
                <a:solidFill>
                  <a:srgbClr val="BF9000"/>
                </a:solidFill>
              </a:rPr>
              <a:t>2023</a:t>
            </a:r>
          </a:p>
        </p:txBody>
      </p:sp>
      <p:pic>
        <p:nvPicPr>
          <p:cNvPr id="4" name="Afbeelding 3">
            <a:extLst>
              <a:ext uri="{FF2B5EF4-FFF2-40B4-BE49-F238E27FC236}">
                <a16:creationId xmlns:a16="http://schemas.microsoft.com/office/drawing/2014/main" id="{66EACCDF-BF2F-74B4-3447-EB834573E305}"/>
              </a:ext>
            </a:extLst>
          </p:cNvPr>
          <p:cNvPicPr>
            <a:picLocks noChangeAspect="1"/>
          </p:cNvPicPr>
          <p:nvPr/>
        </p:nvPicPr>
        <p:blipFill>
          <a:blip r:embed="rId3"/>
          <a:stretch>
            <a:fillRect/>
          </a:stretch>
        </p:blipFill>
        <p:spPr>
          <a:xfrm>
            <a:off x="7372349" y="1828259"/>
            <a:ext cx="1941731" cy="1941731"/>
          </a:xfrm>
          <a:prstGeom prst="rect">
            <a:avLst/>
          </a:prstGeom>
        </p:spPr>
      </p:pic>
      <p:pic>
        <p:nvPicPr>
          <p:cNvPr id="7" name="Afbeelding 6">
            <a:extLst>
              <a:ext uri="{FF2B5EF4-FFF2-40B4-BE49-F238E27FC236}">
                <a16:creationId xmlns:a16="http://schemas.microsoft.com/office/drawing/2014/main" id="{9D0BA47A-8890-3759-9419-377D99CB6C01}"/>
              </a:ext>
            </a:extLst>
          </p:cNvPr>
          <p:cNvPicPr>
            <a:picLocks noChangeAspect="1"/>
          </p:cNvPicPr>
          <p:nvPr/>
        </p:nvPicPr>
        <p:blipFill>
          <a:blip r:embed="rId4"/>
          <a:stretch>
            <a:fillRect/>
          </a:stretch>
        </p:blipFill>
        <p:spPr>
          <a:xfrm>
            <a:off x="7372349" y="3828207"/>
            <a:ext cx="1941731" cy="1941731"/>
          </a:xfrm>
          <a:prstGeom prst="rect">
            <a:avLst/>
          </a:prstGeom>
        </p:spPr>
      </p:pic>
      <p:pic>
        <p:nvPicPr>
          <p:cNvPr id="12" name="Afbeelding 11">
            <a:extLst>
              <a:ext uri="{FF2B5EF4-FFF2-40B4-BE49-F238E27FC236}">
                <a16:creationId xmlns:a16="http://schemas.microsoft.com/office/drawing/2014/main" id="{A85FA02F-07E6-26DC-6DE9-EA5CDDBEC601}"/>
              </a:ext>
            </a:extLst>
          </p:cNvPr>
          <p:cNvPicPr>
            <a:picLocks noChangeAspect="1"/>
          </p:cNvPicPr>
          <p:nvPr/>
        </p:nvPicPr>
        <p:blipFill>
          <a:blip r:embed="rId5"/>
          <a:stretch>
            <a:fillRect/>
          </a:stretch>
        </p:blipFill>
        <p:spPr>
          <a:xfrm>
            <a:off x="9406398" y="1828259"/>
            <a:ext cx="1941731" cy="1941731"/>
          </a:xfrm>
          <a:prstGeom prst="rect">
            <a:avLst/>
          </a:prstGeom>
        </p:spPr>
      </p:pic>
      <p:pic>
        <p:nvPicPr>
          <p:cNvPr id="17" name="Afbeelding 16">
            <a:extLst>
              <a:ext uri="{FF2B5EF4-FFF2-40B4-BE49-F238E27FC236}">
                <a16:creationId xmlns:a16="http://schemas.microsoft.com/office/drawing/2014/main" id="{AEFD89A3-1F7F-7679-74A0-BC1C7ED0E581}"/>
              </a:ext>
            </a:extLst>
          </p:cNvPr>
          <p:cNvPicPr>
            <a:picLocks noChangeAspect="1"/>
          </p:cNvPicPr>
          <p:nvPr/>
        </p:nvPicPr>
        <p:blipFill>
          <a:blip r:embed="rId6"/>
          <a:stretch>
            <a:fillRect/>
          </a:stretch>
        </p:blipFill>
        <p:spPr>
          <a:xfrm>
            <a:off x="9420109" y="3848588"/>
            <a:ext cx="1940400" cy="1940400"/>
          </a:xfrm>
          <a:prstGeom prst="rect">
            <a:avLst/>
          </a:prstGeom>
        </p:spPr>
      </p:pic>
    </p:spTree>
    <p:extLst>
      <p:ext uri="{BB962C8B-B14F-4D97-AF65-F5344CB8AC3E}">
        <p14:creationId xmlns:p14="http://schemas.microsoft.com/office/powerpoint/2010/main" val="3598983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300"/>
                                  </p:stCondLst>
                                  <p:childTnLst>
                                    <p:set>
                                      <p:cBhvr>
                                        <p:cTn id="21" dur="1" fill="hold">
                                          <p:stCondLst>
                                            <p:cond delay="0"/>
                                          </p:stCondLst>
                                        </p:cTn>
                                        <p:tgtEl>
                                          <p:spTgt spid="4"/>
                                        </p:tgtEl>
                                        <p:attrNameLst>
                                          <p:attrName>style.visibility</p:attrName>
                                        </p:attrNameLst>
                                      </p:cBhvr>
                                      <p:to>
                                        <p:strVal val="visible"/>
                                      </p:to>
                                    </p:set>
                                  </p:childTnLst>
                                </p:cTn>
                              </p:par>
                            </p:childTnLst>
                          </p:cTn>
                        </p:par>
                        <p:par>
                          <p:cTn id="22" fill="hold">
                            <p:stCondLst>
                              <p:cond delay="300"/>
                            </p:stCondLst>
                            <p:childTnLst>
                              <p:par>
                                <p:cTn id="23" presetID="1" presetClass="entr" presetSubtype="0" fill="hold" nodeType="afterEffect">
                                  <p:stCondLst>
                                    <p:cond delay="300"/>
                                  </p:stCondLst>
                                  <p:childTnLst>
                                    <p:set>
                                      <p:cBhvr>
                                        <p:cTn id="24" dur="1" fill="hold">
                                          <p:stCondLst>
                                            <p:cond delay="0"/>
                                          </p:stCondLst>
                                        </p:cTn>
                                        <p:tgtEl>
                                          <p:spTgt spid="12"/>
                                        </p:tgtEl>
                                        <p:attrNameLst>
                                          <p:attrName>style.visibility</p:attrName>
                                        </p:attrNameLst>
                                      </p:cBhvr>
                                      <p:to>
                                        <p:strVal val="visible"/>
                                      </p:to>
                                    </p:set>
                                  </p:childTnLst>
                                </p:cTn>
                              </p:par>
                            </p:childTnLst>
                          </p:cTn>
                        </p:par>
                        <p:par>
                          <p:cTn id="25" fill="hold">
                            <p:stCondLst>
                              <p:cond delay="600"/>
                            </p:stCondLst>
                            <p:childTnLst>
                              <p:par>
                                <p:cTn id="26" presetID="1" presetClass="entr" presetSubtype="0" fill="hold" nodeType="afterEffect">
                                  <p:stCondLst>
                                    <p:cond delay="300"/>
                                  </p:stCondLst>
                                  <p:childTnLst>
                                    <p:set>
                                      <p:cBhvr>
                                        <p:cTn id="27" dur="1" fill="hold">
                                          <p:stCondLst>
                                            <p:cond delay="0"/>
                                          </p:stCondLst>
                                        </p:cTn>
                                        <p:tgtEl>
                                          <p:spTgt spid="7"/>
                                        </p:tgtEl>
                                        <p:attrNameLst>
                                          <p:attrName>style.visibility</p:attrName>
                                        </p:attrNameLst>
                                      </p:cBhvr>
                                      <p:to>
                                        <p:strVal val="visible"/>
                                      </p:to>
                                    </p:set>
                                  </p:childTnLst>
                                </p:cTn>
                              </p:par>
                            </p:childTnLst>
                          </p:cTn>
                        </p:par>
                        <p:par>
                          <p:cTn id="28" fill="hold">
                            <p:stCondLst>
                              <p:cond delay="900"/>
                            </p:stCondLst>
                            <p:childTnLst>
                              <p:par>
                                <p:cTn id="29" presetID="1" presetClass="entr" presetSubtype="0" fill="hold" nodeType="afterEffect">
                                  <p:stCondLst>
                                    <p:cond delay="30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voettekst 10">
            <a:extLst>
              <a:ext uri="{FF2B5EF4-FFF2-40B4-BE49-F238E27FC236}">
                <a16:creationId xmlns:a16="http://schemas.microsoft.com/office/drawing/2014/main" id="{EDFD45DC-08DE-4ED2-BBFD-7F9CB4901613}"/>
              </a:ext>
            </a:extLst>
          </p:cNvPr>
          <p:cNvSpPr>
            <a:spLocks noGrp="1"/>
          </p:cNvSpPr>
          <p:nvPr>
            <p:ph type="ftr" sz="quarter" idx="11"/>
          </p:nvPr>
        </p:nvSpPr>
        <p:spPr/>
        <p:txBody>
          <a:bodyPr/>
          <a:lstStyle/>
          <a:p>
            <a:r>
              <a:rPr lang="nl-NL"/>
              <a:t>Koninklijk Actuarieel Genootschap    |   Johan de Witt Prijs 2023</a:t>
            </a:r>
            <a:endParaRPr lang="nl-NL" dirty="0"/>
          </a:p>
        </p:txBody>
      </p:sp>
      <p:sp>
        <p:nvSpPr>
          <p:cNvPr id="3" name="Title 2"/>
          <p:cNvSpPr>
            <a:spLocks noGrp="1"/>
          </p:cNvSpPr>
          <p:nvPr>
            <p:ph type="title"/>
          </p:nvPr>
        </p:nvSpPr>
        <p:spPr/>
        <p:txBody>
          <a:bodyPr>
            <a:normAutofit/>
          </a:bodyPr>
          <a:lstStyle/>
          <a:p>
            <a:r>
              <a:rPr lang="nl-NL" sz="3600" dirty="0">
                <a:latin typeface="Verdana" panose="020B0604030504040204" pitchFamily="34" charset="0"/>
                <a:ea typeface="Verdana" panose="020B0604030504040204" pitchFamily="34" charset="0"/>
                <a:cs typeface="Verdana" panose="020B0604030504040204" pitchFamily="34" charset="0"/>
              </a:rPr>
              <a:t>Winnaar Johan de Witt Prijs 2023</a:t>
            </a:r>
          </a:p>
        </p:txBody>
      </p:sp>
      <p:sp>
        <p:nvSpPr>
          <p:cNvPr id="8" name="Tijdelijke aanduiding voor dianummer 7">
            <a:extLst>
              <a:ext uri="{FF2B5EF4-FFF2-40B4-BE49-F238E27FC236}">
                <a16:creationId xmlns:a16="http://schemas.microsoft.com/office/drawing/2014/main" id="{2AE9858C-96A5-42A0-A2BF-1513627AC19A}"/>
              </a:ext>
            </a:extLst>
          </p:cNvPr>
          <p:cNvSpPr>
            <a:spLocks noGrp="1"/>
          </p:cNvSpPr>
          <p:nvPr>
            <p:ph type="sldNum" sz="quarter" idx="12"/>
          </p:nvPr>
        </p:nvSpPr>
        <p:spPr/>
        <p:txBody>
          <a:bodyPr/>
          <a:lstStyle/>
          <a:p>
            <a:fld id="{178EF7B4-41E2-400E-80A8-6959545BA6EF}" type="slidenum">
              <a:rPr lang="nl-NL" smtClean="0"/>
              <a:pPr/>
              <a:t>22</a:t>
            </a:fld>
            <a:endParaRPr lang="nl-NL"/>
          </a:p>
        </p:txBody>
      </p:sp>
      <p:sp>
        <p:nvSpPr>
          <p:cNvPr id="9" name="Tijdelijke aanduiding voor datum 8">
            <a:extLst>
              <a:ext uri="{FF2B5EF4-FFF2-40B4-BE49-F238E27FC236}">
                <a16:creationId xmlns:a16="http://schemas.microsoft.com/office/drawing/2014/main" id="{B780DF94-6629-4D81-AD56-1774A273EC50}"/>
              </a:ext>
            </a:extLst>
          </p:cNvPr>
          <p:cNvSpPr>
            <a:spLocks noGrp="1"/>
          </p:cNvSpPr>
          <p:nvPr>
            <p:ph type="dt" sz="half" idx="10"/>
          </p:nvPr>
        </p:nvSpPr>
        <p:spPr/>
        <p:txBody>
          <a:bodyPr/>
          <a:lstStyle/>
          <a:p>
            <a:r>
              <a:rPr lang="nl-NL"/>
              <a:t>17-11-2023</a:t>
            </a:r>
          </a:p>
        </p:txBody>
      </p:sp>
      <p:sp>
        <p:nvSpPr>
          <p:cNvPr id="2" name="Content Placeholder 1"/>
          <p:cNvSpPr>
            <a:spLocks noGrp="1"/>
          </p:cNvSpPr>
          <p:nvPr>
            <p:ph idx="4294967295"/>
          </p:nvPr>
        </p:nvSpPr>
        <p:spPr>
          <a:xfrm>
            <a:off x="306613" y="1247871"/>
            <a:ext cx="7327968" cy="900000"/>
          </a:xfrm>
          <a:solidFill>
            <a:schemeClr val="bg1">
              <a:lumMod val="95000"/>
              <a:alpha val="34000"/>
            </a:schemeClr>
          </a:solidFill>
          <a:ln w="15875">
            <a:noFill/>
          </a:ln>
        </p:spPr>
        <p:txBody>
          <a:bodyPr vert="horz" lIns="91440" tIns="144000" rIns="91440" bIns="45720" rtlCol="0">
            <a:noAutofit/>
          </a:bodyPr>
          <a:lstStyle/>
          <a:p>
            <a:pPr marL="0" indent="0">
              <a:spcBef>
                <a:spcPts val="0"/>
              </a:spcBef>
              <a:spcAft>
                <a:spcPts val="1200"/>
              </a:spcAft>
              <a:buNone/>
            </a:pPr>
            <a:r>
              <a:rPr lang="en-US" sz="6000" noProof="1">
                <a:solidFill>
                  <a:srgbClr val="01586B"/>
                </a:solidFill>
                <a:latin typeface="VAGRounded BT" panose="020F0702020204020204" pitchFamily="34" charset="0"/>
                <a:ea typeface="Verdana" panose="020B0604030504040204" pitchFamily="34" charset="0"/>
                <a:cs typeface="Verdana" panose="020B0604030504040204" pitchFamily="34" charset="0"/>
              </a:rPr>
              <a:t>Stephen Bouman</a:t>
            </a:r>
            <a:r>
              <a:rPr lang="en-US" sz="6000" dirty="0">
                <a:latin typeface="Verdana" panose="020B0604030504040204" pitchFamily="34" charset="0"/>
                <a:ea typeface="Verdana" panose="020B0604030504040204" pitchFamily="34" charset="0"/>
                <a:cs typeface="Verdana" panose="020B0604030504040204" pitchFamily="34" charset="0"/>
              </a:rPr>
              <a:t> </a:t>
            </a:r>
            <a:endParaRPr lang="nl-NL" sz="6000" dirty="0">
              <a:latin typeface="Verdana" panose="020B0604030504040204" pitchFamily="34" charset="0"/>
              <a:ea typeface="Verdana" panose="020B0604030504040204" pitchFamily="34" charset="0"/>
              <a:cs typeface="Verdana" panose="020B0604030504040204" pitchFamily="34" charset="0"/>
            </a:endParaRPr>
          </a:p>
          <a:p>
            <a:pPr marL="0" indent="0">
              <a:spcBef>
                <a:spcPts val="0"/>
              </a:spcBef>
              <a:spcAft>
                <a:spcPts val="1200"/>
              </a:spcAft>
              <a:buNone/>
            </a:pPr>
            <a:r>
              <a:rPr lang="en-US" sz="3200" dirty="0">
                <a:latin typeface="Verdana" panose="020B0604030504040204" pitchFamily="34" charset="0"/>
                <a:ea typeface="Verdana" panose="020B0604030504040204" pitchFamily="34" charset="0"/>
                <a:cs typeface="Verdana" panose="020B0604030504040204" pitchFamily="34" charset="0"/>
              </a:rPr>
              <a:t>  </a:t>
            </a:r>
            <a:br>
              <a:rPr lang="en-US" sz="3200" dirty="0">
                <a:latin typeface="Verdana" panose="020B0604030504040204" pitchFamily="34" charset="0"/>
                <a:ea typeface="Verdana" panose="020B0604030504040204" pitchFamily="34" charset="0"/>
                <a:cs typeface="Verdana" panose="020B0604030504040204" pitchFamily="34" charset="0"/>
              </a:rPr>
            </a:br>
            <a:endParaRPr lang="en-US" b="1" dirty="0">
              <a:solidFill>
                <a:srgbClr val="01586B"/>
              </a:solidFill>
              <a:latin typeface="Verdana" panose="020B0604030504040204" pitchFamily="34" charset="0"/>
              <a:ea typeface="Verdana" panose="020B0604030504040204" pitchFamily="34" charset="0"/>
              <a:cs typeface="Verdana" panose="020B0604030504040204" pitchFamily="34" charset="0"/>
            </a:endParaRPr>
          </a:p>
        </p:txBody>
      </p:sp>
      <p:sp>
        <p:nvSpPr>
          <p:cNvPr id="7" name="Content Placeholder 1">
            <a:extLst>
              <a:ext uri="{FF2B5EF4-FFF2-40B4-BE49-F238E27FC236}">
                <a16:creationId xmlns:a16="http://schemas.microsoft.com/office/drawing/2014/main" id="{305B4792-C137-45D8-BC9E-5B2E19309DD6}"/>
              </a:ext>
            </a:extLst>
          </p:cNvPr>
          <p:cNvSpPr txBox="1">
            <a:spLocks/>
          </p:cNvSpPr>
          <p:nvPr/>
        </p:nvSpPr>
        <p:spPr>
          <a:xfrm>
            <a:off x="637697" y="4775696"/>
            <a:ext cx="11454776" cy="15666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None/>
            </a:pPr>
            <a:r>
              <a:rPr lang="en-US" b="1" dirty="0">
                <a:solidFill>
                  <a:srgbClr val="00596B"/>
                </a:solidFill>
                <a:latin typeface="Verdana" panose="020B0604030504040204" pitchFamily="34" charset="0"/>
                <a:ea typeface="Verdana" panose="020B0604030504040204" pitchFamily="34" charset="0"/>
                <a:cs typeface="Verdana" panose="020B0604030504040204" pitchFamily="34" charset="0"/>
              </a:rPr>
              <a:t>Scriptie</a:t>
            </a:r>
          </a:p>
          <a:p>
            <a:pPr marL="0" indent="0">
              <a:spcBef>
                <a:spcPts val="0"/>
              </a:spcBef>
              <a:spcAft>
                <a:spcPts val="1200"/>
              </a:spcAft>
              <a:buNone/>
            </a:pPr>
            <a:r>
              <a:rPr lang="en-US" sz="3200" dirty="0">
                <a:solidFill>
                  <a:srgbClr val="01586B"/>
                </a:solidFill>
                <a:latin typeface="Verdana" panose="020B0604030504040204" pitchFamily="34" charset="0"/>
                <a:ea typeface="Verdana" panose="020B0604030504040204" pitchFamily="34" charset="0"/>
                <a:cs typeface="Verdana" panose="020B0604030504040204" pitchFamily="34" charset="0"/>
              </a:rPr>
              <a:t>The Asset Pricing and Risk Management Implications</a:t>
            </a:r>
          </a:p>
          <a:p>
            <a:pPr marL="0" indent="0">
              <a:spcBef>
                <a:spcPts val="0"/>
              </a:spcBef>
              <a:spcAft>
                <a:spcPts val="1200"/>
              </a:spcAft>
              <a:buNone/>
            </a:pPr>
            <a:r>
              <a:rPr lang="en-US" sz="3200" dirty="0">
                <a:solidFill>
                  <a:srgbClr val="01586B"/>
                </a:solidFill>
                <a:latin typeface="Verdana" panose="020B0604030504040204" pitchFamily="34" charset="0"/>
                <a:ea typeface="Verdana" panose="020B0604030504040204" pitchFamily="34" charset="0"/>
                <a:cs typeface="Verdana" panose="020B0604030504040204" pitchFamily="34" charset="0"/>
              </a:rPr>
              <a:t>                 of Climate Transition Risks</a:t>
            </a:r>
            <a:endParaRPr lang="nl-NL" dirty="0">
              <a:latin typeface="Verdana" panose="020B0604030504040204" pitchFamily="34" charset="0"/>
              <a:ea typeface="Verdana" panose="020B0604030504040204" pitchFamily="34" charset="0"/>
              <a:cs typeface="Verdana" panose="020B0604030504040204" pitchFamily="34" charset="0"/>
            </a:endParaRPr>
          </a:p>
        </p:txBody>
      </p:sp>
      <p:sp>
        <p:nvSpPr>
          <p:cNvPr id="13" name="Tekstvak 12">
            <a:extLst>
              <a:ext uri="{FF2B5EF4-FFF2-40B4-BE49-F238E27FC236}">
                <a16:creationId xmlns:a16="http://schemas.microsoft.com/office/drawing/2014/main" id="{96BD47A9-4E51-13E9-7D8A-A96569ECBFE5}"/>
              </a:ext>
            </a:extLst>
          </p:cNvPr>
          <p:cNvSpPr txBox="1"/>
          <p:nvPr/>
        </p:nvSpPr>
        <p:spPr>
          <a:xfrm>
            <a:off x="306613" y="2334319"/>
            <a:ext cx="7327968" cy="400110"/>
          </a:xfrm>
          <a:prstGeom prst="rect">
            <a:avLst/>
          </a:prstGeom>
          <a:noFill/>
        </p:spPr>
        <p:txBody>
          <a:bodyPr wrap="square">
            <a:spAutoFit/>
          </a:bodyPr>
          <a:lstStyle/>
          <a:p>
            <a:r>
              <a:rPr lang="en-US" sz="2000" dirty="0">
                <a:latin typeface="Verdana" panose="020B0604030504040204" pitchFamily="34" charset="0"/>
                <a:ea typeface="Verdana" panose="020B0604030504040204" pitchFamily="34" charset="0"/>
              </a:rPr>
              <a:t>Master in Quantitative Finance and Actuarial Science</a:t>
            </a:r>
            <a:endParaRPr lang="nl-NL" sz="2000" dirty="0">
              <a:latin typeface="Verdana" panose="020B0604030504040204" pitchFamily="34" charset="0"/>
              <a:ea typeface="Verdana" panose="020B0604030504040204" pitchFamily="34" charset="0"/>
            </a:endParaRPr>
          </a:p>
        </p:txBody>
      </p:sp>
      <p:sp>
        <p:nvSpPr>
          <p:cNvPr id="19" name="Tekstvak 18">
            <a:extLst>
              <a:ext uri="{FF2B5EF4-FFF2-40B4-BE49-F238E27FC236}">
                <a16:creationId xmlns:a16="http://schemas.microsoft.com/office/drawing/2014/main" id="{4F9F7D96-F85D-3AC7-3B9E-7CFD1366F4CB}"/>
              </a:ext>
            </a:extLst>
          </p:cNvPr>
          <p:cNvSpPr txBox="1"/>
          <p:nvPr/>
        </p:nvSpPr>
        <p:spPr>
          <a:xfrm>
            <a:off x="482336" y="4204282"/>
            <a:ext cx="4493742" cy="338554"/>
          </a:xfrm>
          <a:prstGeom prst="rect">
            <a:avLst/>
          </a:prstGeom>
          <a:noFill/>
        </p:spPr>
        <p:txBody>
          <a:bodyPr wrap="square">
            <a:spAutoFit/>
          </a:bodyPr>
          <a:lstStyle/>
          <a:p>
            <a:r>
              <a:rPr lang="en-US" sz="1600" noProof="1">
                <a:solidFill>
                  <a:srgbClr val="19497D"/>
                </a:solidFill>
                <a:latin typeface="Verdana" panose="020B0604030504040204" pitchFamily="34" charset="0"/>
                <a:ea typeface="Verdana" panose="020B0604030504040204" pitchFamily="34" charset="0"/>
              </a:rPr>
              <a:t>Supervisor: dr. Christoph Hambel </a:t>
            </a:r>
          </a:p>
        </p:txBody>
      </p:sp>
      <p:pic>
        <p:nvPicPr>
          <p:cNvPr id="4" name="Picture 2" descr="Tilburg University - Stichting Academisch Erfgoed">
            <a:extLst>
              <a:ext uri="{FF2B5EF4-FFF2-40B4-BE49-F238E27FC236}">
                <a16:creationId xmlns:a16="http://schemas.microsoft.com/office/drawing/2014/main" id="{84F70503-8289-4D80-6EE3-03251D960C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613" y="2734429"/>
            <a:ext cx="3800857" cy="1824411"/>
          </a:xfrm>
          <a:prstGeom prst="rect">
            <a:avLst/>
          </a:prstGeom>
          <a:noFill/>
          <a:extLst>
            <a:ext uri="{909E8E84-426E-40DD-AFC4-6F175D3DCCD1}">
              <a14:hiddenFill xmlns:a14="http://schemas.microsoft.com/office/drawing/2010/main">
                <a:solidFill>
                  <a:srgbClr val="FFFFFF"/>
                </a:solidFill>
              </a14:hiddenFill>
            </a:ext>
          </a:extLst>
        </p:spPr>
      </p:pic>
      <p:pic>
        <p:nvPicPr>
          <p:cNvPr id="10" name="Afbeelding 9">
            <a:extLst>
              <a:ext uri="{FF2B5EF4-FFF2-40B4-BE49-F238E27FC236}">
                <a16:creationId xmlns:a16="http://schemas.microsoft.com/office/drawing/2014/main" id="{AC7B47BB-0028-FB44-A4DB-E9A038E7B5D4}"/>
              </a:ext>
            </a:extLst>
          </p:cNvPr>
          <p:cNvPicPr>
            <a:picLocks noChangeAspect="1"/>
          </p:cNvPicPr>
          <p:nvPr/>
        </p:nvPicPr>
        <p:blipFill>
          <a:blip r:embed="rId4"/>
          <a:stretch>
            <a:fillRect/>
          </a:stretch>
        </p:blipFill>
        <p:spPr>
          <a:xfrm>
            <a:off x="7723831" y="1197678"/>
            <a:ext cx="3985833" cy="3803940"/>
          </a:xfrm>
          <a:prstGeom prst="rect">
            <a:avLst/>
          </a:prstGeom>
        </p:spPr>
      </p:pic>
    </p:spTree>
    <p:extLst>
      <p:ext uri="{BB962C8B-B14F-4D97-AF65-F5344CB8AC3E}">
        <p14:creationId xmlns:p14="http://schemas.microsoft.com/office/powerpoint/2010/main" val="390682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 presetClass="entr" presetSubtype="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par>
                                <p:cTn id="21" presetID="10"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par>
                          <p:cTn id="24" fill="hold">
                            <p:stCondLst>
                              <p:cond delay="1000"/>
                            </p:stCondLst>
                            <p:childTnLst>
                              <p:par>
                                <p:cTn id="25" presetID="1" presetClass="entr" presetSubtype="0" fill="hold" grpId="0" nodeType="afterEffect">
                                  <p:stCondLst>
                                    <p:cond delay="300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uiExpand="1" animBg="1"/>
      <p:bldP spid="7" grpId="0"/>
      <p:bldP spid="13" grpId="0"/>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a:extLst>
              <a:ext uri="{FF2B5EF4-FFF2-40B4-BE49-F238E27FC236}">
                <a16:creationId xmlns:a16="http://schemas.microsoft.com/office/drawing/2014/main" id="{F48A359C-B6AE-411C-A2E4-CB2B6DE7628B}"/>
              </a:ext>
            </a:extLst>
          </p:cNvPr>
          <p:cNvSpPr>
            <a:spLocks noGrp="1"/>
          </p:cNvSpPr>
          <p:nvPr>
            <p:ph type="ftr" sz="quarter" idx="11"/>
          </p:nvPr>
        </p:nvSpPr>
        <p:spPr/>
        <p:txBody>
          <a:bodyPr/>
          <a:lstStyle/>
          <a:p>
            <a:r>
              <a:rPr lang="nl-NL"/>
              <a:t>Koninklijk Actuarieel Genootschap    |   Johan de Witt Prijs 2023</a:t>
            </a:r>
            <a:endParaRPr lang="nl-NL" dirty="0"/>
          </a:p>
        </p:txBody>
      </p:sp>
      <p:sp>
        <p:nvSpPr>
          <p:cNvPr id="3" name="Title 2"/>
          <p:cNvSpPr>
            <a:spLocks noGrp="1"/>
          </p:cNvSpPr>
          <p:nvPr>
            <p:ph type="title"/>
          </p:nvPr>
        </p:nvSpPr>
        <p:spPr/>
        <p:txBody>
          <a:bodyPr>
            <a:normAutofit/>
          </a:bodyPr>
          <a:lstStyle/>
          <a:p>
            <a:r>
              <a:rPr lang="nl-NL" sz="3600" dirty="0">
                <a:latin typeface="Verdana" panose="020B0604030504040204" pitchFamily="34" charset="0"/>
                <a:ea typeface="Verdana" panose="020B0604030504040204" pitchFamily="34" charset="0"/>
                <a:cs typeface="Verdana" panose="020B0604030504040204" pitchFamily="34" charset="0"/>
              </a:rPr>
              <a:t>Samenvatting Juryrapport </a:t>
            </a:r>
          </a:p>
        </p:txBody>
      </p:sp>
      <p:sp>
        <p:nvSpPr>
          <p:cNvPr id="7" name="Tijdelijke aanduiding voor dianummer 6">
            <a:extLst>
              <a:ext uri="{FF2B5EF4-FFF2-40B4-BE49-F238E27FC236}">
                <a16:creationId xmlns:a16="http://schemas.microsoft.com/office/drawing/2014/main" id="{C20E57C4-1F62-4421-ACF7-B8C4B223441C}"/>
              </a:ext>
            </a:extLst>
          </p:cNvPr>
          <p:cNvSpPr>
            <a:spLocks noGrp="1"/>
          </p:cNvSpPr>
          <p:nvPr>
            <p:ph type="sldNum" sz="quarter" idx="12"/>
          </p:nvPr>
        </p:nvSpPr>
        <p:spPr/>
        <p:txBody>
          <a:bodyPr/>
          <a:lstStyle/>
          <a:p>
            <a:fld id="{178EF7B4-41E2-400E-80A8-6959545BA6EF}" type="slidenum">
              <a:rPr lang="nl-NL" smtClean="0"/>
              <a:pPr/>
              <a:t>23</a:t>
            </a:fld>
            <a:endParaRPr lang="nl-NL"/>
          </a:p>
        </p:txBody>
      </p:sp>
      <p:sp>
        <p:nvSpPr>
          <p:cNvPr id="8" name="Tijdelijke aanduiding voor datum 7">
            <a:extLst>
              <a:ext uri="{FF2B5EF4-FFF2-40B4-BE49-F238E27FC236}">
                <a16:creationId xmlns:a16="http://schemas.microsoft.com/office/drawing/2014/main" id="{74106C2E-3C07-495F-8578-B864736138DC}"/>
              </a:ext>
            </a:extLst>
          </p:cNvPr>
          <p:cNvSpPr>
            <a:spLocks noGrp="1"/>
          </p:cNvSpPr>
          <p:nvPr>
            <p:ph type="dt" sz="half" idx="10"/>
          </p:nvPr>
        </p:nvSpPr>
        <p:spPr/>
        <p:txBody>
          <a:bodyPr/>
          <a:lstStyle/>
          <a:p>
            <a:r>
              <a:rPr lang="nl-NL"/>
              <a:t>17-11-2023</a:t>
            </a:r>
          </a:p>
        </p:txBody>
      </p:sp>
      <p:sp>
        <p:nvSpPr>
          <p:cNvPr id="2" name="Content Placeholder 1"/>
          <p:cNvSpPr>
            <a:spLocks noGrp="1"/>
          </p:cNvSpPr>
          <p:nvPr>
            <p:ph idx="4294967295"/>
          </p:nvPr>
        </p:nvSpPr>
        <p:spPr>
          <a:xfrm>
            <a:off x="248900" y="1243509"/>
            <a:ext cx="11816430" cy="5079301"/>
          </a:xfrm>
        </p:spPr>
        <p:txBody>
          <a:bodyPr>
            <a:noAutofit/>
          </a:bodyPr>
          <a:lstStyle/>
          <a:p>
            <a:pPr>
              <a:spcBef>
                <a:spcPts val="600"/>
              </a:spcBef>
              <a:spcAft>
                <a:spcPts val="1000"/>
              </a:spcAft>
            </a:pPr>
            <a:r>
              <a:rPr lang="nl-NL" sz="2000" dirty="0">
                <a:latin typeface="Verdana" panose="020B0604030504040204" pitchFamily="34" charset="0"/>
                <a:ea typeface="Verdana" panose="020B0604030504040204" pitchFamily="34" charset="0"/>
                <a:cs typeface="Verdana" panose="020B0604030504040204" pitchFamily="34" charset="0"/>
              </a:rPr>
              <a:t>Stephen heeft onderzocht en aangetoond dat er een risicopremie voor klimaatrisico’s </a:t>
            </a:r>
            <a:br>
              <a:rPr lang="nl-NL" sz="2000" dirty="0">
                <a:latin typeface="Verdana" panose="020B0604030504040204" pitchFamily="34" charset="0"/>
                <a:ea typeface="Verdana" panose="020B0604030504040204" pitchFamily="34" charset="0"/>
                <a:cs typeface="Verdana" panose="020B0604030504040204" pitchFamily="34" charset="0"/>
              </a:rPr>
            </a:br>
            <a:r>
              <a:rPr lang="nl-NL" sz="2000" dirty="0">
                <a:latin typeface="Verdana" panose="020B0604030504040204" pitchFamily="34" charset="0"/>
                <a:ea typeface="Verdana" panose="020B0604030504040204" pitchFamily="34" charset="0"/>
                <a:cs typeface="Verdana" panose="020B0604030504040204" pitchFamily="34" charset="0"/>
              </a:rPr>
              <a:t>bestaat in de markten van Amerikaanse aandelen en bedrijfsobligaties </a:t>
            </a:r>
          </a:p>
          <a:p>
            <a:pPr>
              <a:spcBef>
                <a:spcPts val="600"/>
              </a:spcBef>
              <a:spcAft>
                <a:spcPts val="1000"/>
              </a:spcAft>
            </a:pPr>
            <a:r>
              <a:rPr lang="nl-NL" sz="2000" dirty="0">
                <a:latin typeface="Verdana" panose="020B0604030504040204" pitchFamily="34" charset="0"/>
                <a:ea typeface="Verdana" panose="020B0604030504040204" pitchFamily="34" charset="0"/>
                <a:cs typeface="Verdana" panose="020B0604030504040204" pitchFamily="34" charset="0"/>
              </a:rPr>
              <a:t>Klimaattransitierisico’s blijken vaak een negatief effect te hebben op het rendement</a:t>
            </a:r>
          </a:p>
          <a:p>
            <a:pPr>
              <a:spcBef>
                <a:spcPts val="600"/>
              </a:spcBef>
              <a:spcAft>
                <a:spcPts val="1000"/>
              </a:spcAft>
            </a:pPr>
            <a:r>
              <a:rPr lang="nl-NL" sz="2000" dirty="0">
                <a:latin typeface="Verdana" panose="020B0604030504040204" pitchFamily="34" charset="0"/>
                <a:ea typeface="Verdana" panose="020B0604030504040204" pitchFamily="34" charset="0"/>
                <a:cs typeface="Verdana" panose="020B0604030504040204" pitchFamily="34" charset="0"/>
              </a:rPr>
              <a:t>Groene activa reageren echter positief op het risico van de klimaattransitie</a:t>
            </a:r>
          </a:p>
          <a:p>
            <a:pPr>
              <a:spcBef>
                <a:spcPts val="600"/>
              </a:spcBef>
              <a:spcAft>
                <a:spcPts val="1000"/>
              </a:spcAft>
            </a:pPr>
            <a:r>
              <a:rPr lang="nl-NL" sz="2000" dirty="0">
                <a:latin typeface="Verdana" panose="020B0604030504040204" pitchFamily="34" charset="0"/>
                <a:ea typeface="Verdana" panose="020B0604030504040204" pitchFamily="34" charset="0"/>
                <a:cs typeface="Verdana" panose="020B0604030504040204" pitchFamily="34" charset="0"/>
              </a:rPr>
              <a:t>De jury ziet het onderzoek van Stephen naar klimaattransitierisico als uiterst relevant voor de maatschappij en het bredere actuariële werkveld </a:t>
            </a:r>
          </a:p>
          <a:p>
            <a:pPr>
              <a:spcBef>
                <a:spcPts val="600"/>
              </a:spcBef>
              <a:spcAft>
                <a:spcPts val="1000"/>
              </a:spcAft>
            </a:pPr>
            <a:r>
              <a:rPr lang="nl-NL" sz="2000" dirty="0">
                <a:latin typeface="Verdana" panose="020B0604030504040204" pitchFamily="34" charset="0"/>
                <a:ea typeface="Verdana" panose="020B0604030504040204" pitchFamily="34" charset="0"/>
                <a:cs typeface="Verdana" panose="020B0604030504040204" pitchFamily="34" charset="0"/>
              </a:rPr>
              <a:t>In de variëteit van verschillende modellen die Stephen hanteert, ziet de jury met name de inzet van </a:t>
            </a:r>
            <a:r>
              <a:rPr lang="nl-NL" sz="2000" dirty="0" err="1">
                <a:latin typeface="Verdana" panose="020B0604030504040204" pitchFamily="34" charset="0"/>
                <a:ea typeface="Verdana" panose="020B0604030504040204" pitchFamily="34" charset="0"/>
                <a:cs typeface="Verdana" panose="020B0604030504040204" pitchFamily="34" charset="0"/>
              </a:rPr>
              <a:t>deep</a:t>
            </a:r>
            <a:r>
              <a:rPr lang="nl-NL" sz="2000" dirty="0">
                <a:latin typeface="Verdana" panose="020B0604030504040204" pitchFamily="34" charset="0"/>
                <a:ea typeface="Verdana" panose="020B0604030504040204" pitchFamily="34" charset="0"/>
                <a:cs typeface="Verdana" panose="020B0604030504040204" pitchFamily="34" charset="0"/>
              </a:rPr>
              <a:t> </a:t>
            </a:r>
            <a:r>
              <a:rPr lang="nl-NL" sz="2000" dirty="0" err="1">
                <a:latin typeface="Verdana" panose="020B0604030504040204" pitchFamily="34" charset="0"/>
                <a:ea typeface="Verdana" panose="020B0604030504040204" pitchFamily="34" charset="0"/>
                <a:cs typeface="Verdana" panose="020B0604030504040204" pitchFamily="34" charset="0"/>
              </a:rPr>
              <a:t>learning</a:t>
            </a:r>
            <a:r>
              <a:rPr lang="nl-NL" sz="2000" dirty="0">
                <a:latin typeface="Verdana" panose="020B0604030504040204" pitchFamily="34" charset="0"/>
                <a:ea typeface="Verdana" panose="020B0604030504040204" pitchFamily="34" charset="0"/>
                <a:cs typeface="Verdana" panose="020B0604030504040204" pitchFamily="34" charset="0"/>
              </a:rPr>
              <a:t> technieken als innovatief </a:t>
            </a:r>
          </a:p>
          <a:p>
            <a:pPr>
              <a:spcBef>
                <a:spcPts val="600"/>
              </a:spcBef>
              <a:spcAft>
                <a:spcPts val="1000"/>
              </a:spcAft>
            </a:pPr>
            <a:r>
              <a:rPr lang="nl-NL" sz="2000" dirty="0">
                <a:latin typeface="Verdana" panose="020B0604030504040204" pitchFamily="34" charset="0"/>
                <a:ea typeface="Verdana" panose="020B0604030504040204" pitchFamily="34" charset="0"/>
                <a:cs typeface="Verdana" panose="020B0604030504040204" pitchFamily="34" charset="0"/>
              </a:rPr>
              <a:t>De jury is benieuwd hoe het onderzoek van Stephen, en een eventueel </a:t>
            </a:r>
            <a:r>
              <a:rPr lang="nl-NL" sz="2000" dirty="0" err="1">
                <a:latin typeface="Verdana" panose="020B0604030504040204" pitchFamily="34" charset="0"/>
                <a:ea typeface="Verdana" panose="020B0604030504040204" pitchFamily="34" charset="0"/>
                <a:cs typeface="Verdana" panose="020B0604030504040204" pitchFamily="34" charset="0"/>
              </a:rPr>
              <a:t>vervolg-onderzoek</a:t>
            </a:r>
            <a:r>
              <a:rPr lang="nl-NL" sz="2000" dirty="0">
                <a:latin typeface="Verdana" panose="020B0604030504040204" pitchFamily="34" charset="0"/>
                <a:ea typeface="Verdana" panose="020B0604030504040204" pitchFamily="34" charset="0"/>
                <a:cs typeface="Verdana" panose="020B0604030504040204" pitchFamily="34" charset="0"/>
              </a:rPr>
              <a:t>, zich vertalen naar het praktische beleggingsbeleid van financiële instellingen</a:t>
            </a:r>
          </a:p>
          <a:p>
            <a:pPr>
              <a:spcBef>
                <a:spcPts val="600"/>
              </a:spcBef>
              <a:spcAft>
                <a:spcPts val="1000"/>
              </a:spcAft>
            </a:pPr>
            <a:r>
              <a:rPr lang="nl-NL" sz="2000" dirty="0">
                <a:latin typeface="Verdana" panose="020B0604030504040204" pitchFamily="34" charset="0"/>
                <a:ea typeface="Verdana" panose="020B0604030504040204" pitchFamily="34" charset="0"/>
                <a:cs typeface="Verdana" panose="020B0604030504040204" pitchFamily="34" charset="0"/>
              </a:rPr>
              <a:t>De jury is onder de indruk van het werk van Stephen Bouman en prijst zich dan ook gelukkig de prijs dit jaar aan hem te kunnen toekennen</a:t>
            </a:r>
          </a:p>
        </p:txBody>
      </p:sp>
    </p:spTree>
    <p:extLst>
      <p:ext uri="{BB962C8B-B14F-4D97-AF65-F5344CB8AC3E}">
        <p14:creationId xmlns:p14="http://schemas.microsoft.com/office/powerpoint/2010/main" val="1210454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subTnLst>
                                    <p:animClr clrSpc="rgb" dir="cw">
                                      <p:cBhvr override="childStyle">
                                        <p:cTn dur="1" fill="hold" display="0" masterRel="nextClick" afterEffect="1"/>
                                        <p:tgtEl>
                                          <p:spTgt spid="2">
                                            <p:txEl>
                                              <p:pRg st="0" end="0"/>
                                            </p:txEl>
                                          </p:spTgt>
                                        </p:tgtEl>
                                        <p:attrNameLst>
                                          <p:attrName>ppt_c</p:attrName>
                                        </p:attrNameLst>
                                      </p:cBhvr>
                                      <p:to>
                                        <a:srgbClr val="72909A"/>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subTnLst>
                                    <p:animClr clrSpc="rgb" dir="cw">
                                      <p:cBhvr override="childStyle">
                                        <p:cTn dur="1" fill="hold" display="0" masterRel="nextClick" afterEffect="1"/>
                                        <p:tgtEl>
                                          <p:spTgt spid="2">
                                            <p:txEl>
                                              <p:pRg st="1" end="1"/>
                                            </p:txEl>
                                          </p:spTgt>
                                        </p:tgtEl>
                                        <p:attrNameLst>
                                          <p:attrName>ppt_c</p:attrName>
                                        </p:attrNameLst>
                                      </p:cBhvr>
                                      <p:to>
                                        <a:srgbClr val="72909A"/>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subTnLst>
                                    <p:animClr clrSpc="rgb" dir="cw">
                                      <p:cBhvr override="childStyle">
                                        <p:cTn dur="1" fill="hold" display="0" masterRel="nextClick" afterEffect="1"/>
                                        <p:tgtEl>
                                          <p:spTgt spid="2">
                                            <p:txEl>
                                              <p:pRg st="2" end="2"/>
                                            </p:txEl>
                                          </p:spTgt>
                                        </p:tgtEl>
                                        <p:attrNameLst>
                                          <p:attrName>ppt_c</p:attrName>
                                        </p:attrNameLst>
                                      </p:cBhvr>
                                      <p:to>
                                        <a:srgbClr val="72909A"/>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subTnLst>
                                    <p:animClr clrSpc="rgb" dir="cw">
                                      <p:cBhvr override="childStyle">
                                        <p:cTn dur="1" fill="hold" display="0" masterRel="nextClick" afterEffect="1"/>
                                        <p:tgtEl>
                                          <p:spTgt spid="2">
                                            <p:txEl>
                                              <p:pRg st="3" end="3"/>
                                            </p:txEl>
                                          </p:spTgt>
                                        </p:tgtEl>
                                        <p:attrNameLst>
                                          <p:attrName>ppt_c</p:attrName>
                                        </p:attrNameLst>
                                      </p:cBhvr>
                                      <p:to>
                                        <a:srgbClr val="72909A"/>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subTnLst>
                                    <p:animClr clrSpc="rgb" dir="cw">
                                      <p:cBhvr override="childStyle">
                                        <p:cTn dur="1" fill="hold" display="0" masterRel="nextClick" afterEffect="1"/>
                                        <p:tgtEl>
                                          <p:spTgt spid="2">
                                            <p:txEl>
                                              <p:pRg st="4" end="4"/>
                                            </p:txEl>
                                          </p:spTgt>
                                        </p:tgtEl>
                                        <p:attrNameLst>
                                          <p:attrName>ppt_c</p:attrName>
                                        </p:attrNameLst>
                                      </p:cBhvr>
                                      <p:to>
                                        <a:srgbClr val="72909A"/>
                                      </p:to>
                                    </p:animClr>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subTnLst>
                                    <p:animClr clrSpc="rgb" dir="cw">
                                      <p:cBhvr override="childStyle">
                                        <p:cTn dur="1" fill="hold" display="0" masterRel="nextClick" afterEffect="1"/>
                                        <p:tgtEl>
                                          <p:spTgt spid="2">
                                            <p:txEl>
                                              <p:pRg st="5" end="5"/>
                                            </p:txEl>
                                          </p:spTgt>
                                        </p:tgtEl>
                                        <p:attrNameLst>
                                          <p:attrName>ppt_c</p:attrName>
                                        </p:attrNameLst>
                                      </p:cBhvr>
                                      <p:to>
                                        <a:srgbClr val="72909A"/>
                                      </p:to>
                                    </p:animClr>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500"/>
                                        <p:tgtEl>
                                          <p:spTgt spid="2">
                                            <p:txEl>
                                              <p:pRg st="6" end="6"/>
                                            </p:txEl>
                                          </p:spTgt>
                                        </p:tgtEl>
                                      </p:cBhvr>
                                    </p:animEffect>
                                  </p:childTnLst>
                                  <p:subTnLst>
                                    <p:animClr clrSpc="rgb" dir="cw">
                                      <p:cBhvr override="childStyle">
                                        <p:cTn dur="1" fill="hold" display="0" masterRel="nextClick" afterEffect="1"/>
                                        <p:tgtEl>
                                          <p:spTgt spid="2">
                                            <p:txEl>
                                              <p:pRg st="6" end="6"/>
                                            </p:txEl>
                                          </p:spTgt>
                                        </p:tgtEl>
                                        <p:attrNameLst>
                                          <p:attrName>ppt_c</p:attrName>
                                        </p:attrNameLst>
                                      </p:cBhvr>
                                      <p:to>
                                        <a:srgbClr val="72909A"/>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voettekst 10">
            <a:extLst>
              <a:ext uri="{FF2B5EF4-FFF2-40B4-BE49-F238E27FC236}">
                <a16:creationId xmlns:a16="http://schemas.microsoft.com/office/drawing/2014/main" id="{EDFD45DC-08DE-4ED2-BBFD-7F9CB4901613}"/>
              </a:ext>
            </a:extLst>
          </p:cNvPr>
          <p:cNvSpPr>
            <a:spLocks noGrp="1"/>
          </p:cNvSpPr>
          <p:nvPr>
            <p:ph type="ftr" sz="quarter" idx="11"/>
          </p:nvPr>
        </p:nvSpPr>
        <p:spPr/>
        <p:txBody>
          <a:bodyPr/>
          <a:lstStyle/>
          <a:p>
            <a:r>
              <a:rPr lang="nl-NL"/>
              <a:t>Koninklijk Actuarieel Genootschap    |   Johan de Witt Prijs 2023</a:t>
            </a:r>
            <a:endParaRPr lang="nl-NL" dirty="0"/>
          </a:p>
        </p:txBody>
      </p:sp>
      <p:sp>
        <p:nvSpPr>
          <p:cNvPr id="3" name="Title 2"/>
          <p:cNvSpPr>
            <a:spLocks noGrp="1"/>
          </p:cNvSpPr>
          <p:nvPr>
            <p:ph type="title"/>
          </p:nvPr>
        </p:nvSpPr>
        <p:spPr/>
        <p:txBody>
          <a:bodyPr>
            <a:normAutofit/>
          </a:bodyPr>
          <a:lstStyle/>
          <a:p>
            <a:r>
              <a:rPr lang="nl-NL" sz="3600" dirty="0">
                <a:latin typeface="Verdana" panose="020B0604030504040204" pitchFamily="34" charset="0"/>
                <a:ea typeface="Verdana" panose="020B0604030504040204" pitchFamily="34" charset="0"/>
                <a:cs typeface="Verdana" panose="020B0604030504040204" pitchFamily="34" charset="0"/>
              </a:rPr>
              <a:t>     Profiel Stephen Bouman</a:t>
            </a:r>
          </a:p>
        </p:txBody>
      </p:sp>
      <p:sp>
        <p:nvSpPr>
          <p:cNvPr id="8" name="Tijdelijke aanduiding voor dianummer 7">
            <a:extLst>
              <a:ext uri="{FF2B5EF4-FFF2-40B4-BE49-F238E27FC236}">
                <a16:creationId xmlns:a16="http://schemas.microsoft.com/office/drawing/2014/main" id="{2AE9858C-96A5-42A0-A2BF-1513627AC19A}"/>
              </a:ext>
            </a:extLst>
          </p:cNvPr>
          <p:cNvSpPr>
            <a:spLocks noGrp="1"/>
          </p:cNvSpPr>
          <p:nvPr>
            <p:ph type="sldNum" sz="quarter" idx="12"/>
          </p:nvPr>
        </p:nvSpPr>
        <p:spPr/>
        <p:txBody>
          <a:bodyPr/>
          <a:lstStyle/>
          <a:p>
            <a:fld id="{178EF7B4-41E2-400E-80A8-6959545BA6EF}" type="slidenum">
              <a:rPr lang="nl-NL" smtClean="0"/>
              <a:pPr/>
              <a:t>24</a:t>
            </a:fld>
            <a:endParaRPr lang="nl-NL"/>
          </a:p>
        </p:txBody>
      </p:sp>
      <p:sp>
        <p:nvSpPr>
          <p:cNvPr id="9" name="Tijdelijke aanduiding voor datum 8">
            <a:extLst>
              <a:ext uri="{FF2B5EF4-FFF2-40B4-BE49-F238E27FC236}">
                <a16:creationId xmlns:a16="http://schemas.microsoft.com/office/drawing/2014/main" id="{B780DF94-6629-4D81-AD56-1774A273EC50}"/>
              </a:ext>
            </a:extLst>
          </p:cNvPr>
          <p:cNvSpPr>
            <a:spLocks noGrp="1"/>
          </p:cNvSpPr>
          <p:nvPr>
            <p:ph type="dt" sz="half" idx="10"/>
          </p:nvPr>
        </p:nvSpPr>
        <p:spPr/>
        <p:txBody>
          <a:bodyPr/>
          <a:lstStyle/>
          <a:p>
            <a:r>
              <a:rPr lang="nl-NL"/>
              <a:t>17-11-2023</a:t>
            </a:r>
          </a:p>
        </p:txBody>
      </p:sp>
      <p:pic>
        <p:nvPicPr>
          <p:cNvPr id="22" name="Afbeelding 21">
            <a:extLst>
              <a:ext uri="{FF2B5EF4-FFF2-40B4-BE49-F238E27FC236}">
                <a16:creationId xmlns:a16="http://schemas.microsoft.com/office/drawing/2014/main" id="{916C4597-D9E8-5DCE-AFD2-8EF6EB4E360C}"/>
              </a:ext>
            </a:extLst>
          </p:cNvPr>
          <p:cNvPicPr>
            <a:picLocks noChangeAspect="1"/>
          </p:cNvPicPr>
          <p:nvPr/>
        </p:nvPicPr>
        <p:blipFill>
          <a:blip r:embed="rId3"/>
          <a:stretch>
            <a:fillRect/>
          </a:stretch>
        </p:blipFill>
        <p:spPr>
          <a:xfrm>
            <a:off x="306613" y="1903099"/>
            <a:ext cx="6296025" cy="4448175"/>
          </a:xfrm>
          <a:prstGeom prst="rect">
            <a:avLst/>
          </a:prstGeom>
        </p:spPr>
      </p:pic>
      <p:pic>
        <p:nvPicPr>
          <p:cNvPr id="24" name="Afbeelding 23">
            <a:extLst>
              <a:ext uri="{FF2B5EF4-FFF2-40B4-BE49-F238E27FC236}">
                <a16:creationId xmlns:a16="http://schemas.microsoft.com/office/drawing/2014/main" id="{233458E2-BFEF-F9F4-F48A-B9740EA87418}"/>
              </a:ext>
            </a:extLst>
          </p:cNvPr>
          <p:cNvPicPr>
            <a:picLocks noChangeAspect="1"/>
          </p:cNvPicPr>
          <p:nvPr/>
        </p:nvPicPr>
        <p:blipFill>
          <a:blip r:embed="rId4"/>
          <a:stretch>
            <a:fillRect/>
          </a:stretch>
        </p:blipFill>
        <p:spPr>
          <a:xfrm>
            <a:off x="6783092" y="1760380"/>
            <a:ext cx="1716140" cy="1716140"/>
          </a:xfrm>
          <a:prstGeom prst="rect">
            <a:avLst/>
          </a:prstGeom>
        </p:spPr>
      </p:pic>
      <p:sp>
        <p:nvSpPr>
          <p:cNvPr id="26" name="Tekstvak 25">
            <a:extLst>
              <a:ext uri="{FF2B5EF4-FFF2-40B4-BE49-F238E27FC236}">
                <a16:creationId xmlns:a16="http://schemas.microsoft.com/office/drawing/2014/main" id="{84062A7D-DE97-5E6D-5F18-F4FB7C43C4EE}"/>
              </a:ext>
            </a:extLst>
          </p:cNvPr>
          <p:cNvSpPr txBox="1"/>
          <p:nvPr/>
        </p:nvSpPr>
        <p:spPr>
          <a:xfrm>
            <a:off x="262684" y="1331197"/>
            <a:ext cx="2291938" cy="461665"/>
          </a:xfrm>
          <a:prstGeom prst="rect">
            <a:avLst/>
          </a:prstGeom>
          <a:noFill/>
        </p:spPr>
        <p:txBody>
          <a:bodyPr wrap="square" rtlCol="0">
            <a:spAutoFit/>
          </a:bodyPr>
          <a:lstStyle/>
          <a:p>
            <a:r>
              <a:rPr lang="nl-NL" sz="2400" b="1" dirty="0">
                <a:solidFill>
                  <a:schemeClr val="tx1">
                    <a:lumMod val="85000"/>
                    <a:lumOff val="15000"/>
                  </a:schemeClr>
                </a:solidFill>
              </a:rPr>
              <a:t>Opleidingen</a:t>
            </a:r>
          </a:p>
        </p:txBody>
      </p:sp>
      <p:pic>
        <p:nvPicPr>
          <p:cNvPr id="30" name="Afbeelding 29">
            <a:extLst>
              <a:ext uri="{FF2B5EF4-FFF2-40B4-BE49-F238E27FC236}">
                <a16:creationId xmlns:a16="http://schemas.microsoft.com/office/drawing/2014/main" id="{7E8E9581-785E-5526-8006-A62A82717151}"/>
              </a:ext>
            </a:extLst>
          </p:cNvPr>
          <p:cNvPicPr>
            <a:picLocks noChangeAspect="1"/>
          </p:cNvPicPr>
          <p:nvPr/>
        </p:nvPicPr>
        <p:blipFill>
          <a:blip r:embed="rId5"/>
          <a:stretch>
            <a:fillRect/>
          </a:stretch>
        </p:blipFill>
        <p:spPr>
          <a:xfrm>
            <a:off x="8780138" y="1926849"/>
            <a:ext cx="3419475" cy="1314450"/>
          </a:xfrm>
          <a:prstGeom prst="rect">
            <a:avLst/>
          </a:prstGeom>
        </p:spPr>
      </p:pic>
      <p:sp>
        <p:nvSpPr>
          <p:cNvPr id="31" name="Tekstvak 30">
            <a:extLst>
              <a:ext uri="{FF2B5EF4-FFF2-40B4-BE49-F238E27FC236}">
                <a16:creationId xmlns:a16="http://schemas.microsoft.com/office/drawing/2014/main" id="{F506C1C3-E168-50D2-DBA6-2829DC8F45B3}"/>
              </a:ext>
            </a:extLst>
          </p:cNvPr>
          <p:cNvSpPr txBox="1"/>
          <p:nvPr/>
        </p:nvSpPr>
        <p:spPr>
          <a:xfrm>
            <a:off x="8776317" y="1331197"/>
            <a:ext cx="2291938" cy="461665"/>
          </a:xfrm>
          <a:prstGeom prst="rect">
            <a:avLst/>
          </a:prstGeom>
          <a:noFill/>
        </p:spPr>
        <p:txBody>
          <a:bodyPr wrap="square" rtlCol="0">
            <a:spAutoFit/>
          </a:bodyPr>
          <a:lstStyle/>
          <a:p>
            <a:r>
              <a:rPr lang="nl-NL" sz="2400" b="1" dirty="0">
                <a:solidFill>
                  <a:schemeClr val="tx1">
                    <a:lumMod val="85000"/>
                    <a:lumOff val="15000"/>
                  </a:schemeClr>
                </a:solidFill>
              </a:rPr>
              <a:t>Ervaring</a:t>
            </a:r>
          </a:p>
        </p:txBody>
      </p:sp>
      <p:pic>
        <p:nvPicPr>
          <p:cNvPr id="33" name="Afbeelding 32">
            <a:extLst>
              <a:ext uri="{FF2B5EF4-FFF2-40B4-BE49-F238E27FC236}">
                <a16:creationId xmlns:a16="http://schemas.microsoft.com/office/drawing/2014/main" id="{0A579149-16D4-B4A5-0551-EBF87A0A79B1}"/>
              </a:ext>
            </a:extLst>
          </p:cNvPr>
          <p:cNvPicPr>
            <a:picLocks noChangeAspect="1"/>
          </p:cNvPicPr>
          <p:nvPr/>
        </p:nvPicPr>
        <p:blipFill>
          <a:blip r:embed="rId6"/>
          <a:stretch>
            <a:fillRect/>
          </a:stretch>
        </p:blipFill>
        <p:spPr>
          <a:xfrm>
            <a:off x="8780138" y="4359796"/>
            <a:ext cx="3419475" cy="1409700"/>
          </a:xfrm>
          <a:prstGeom prst="rect">
            <a:avLst/>
          </a:prstGeom>
        </p:spPr>
      </p:pic>
      <p:pic>
        <p:nvPicPr>
          <p:cNvPr id="35" name="Afbeelding 34">
            <a:extLst>
              <a:ext uri="{FF2B5EF4-FFF2-40B4-BE49-F238E27FC236}">
                <a16:creationId xmlns:a16="http://schemas.microsoft.com/office/drawing/2014/main" id="{59C43B26-2901-C672-AE91-C4A027EF5BD2}"/>
              </a:ext>
            </a:extLst>
          </p:cNvPr>
          <p:cNvPicPr>
            <a:picLocks noChangeAspect="1"/>
          </p:cNvPicPr>
          <p:nvPr/>
        </p:nvPicPr>
        <p:blipFill>
          <a:blip r:embed="rId7"/>
          <a:stretch>
            <a:fillRect/>
          </a:stretch>
        </p:blipFill>
        <p:spPr>
          <a:xfrm>
            <a:off x="6706054" y="4378320"/>
            <a:ext cx="1939167" cy="592298"/>
          </a:xfrm>
          <a:prstGeom prst="rect">
            <a:avLst/>
          </a:prstGeom>
        </p:spPr>
      </p:pic>
      <p:pic>
        <p:nvPicPr>
          <p:cNvPr id="37" name="Afbeelding 36">
            <a:extLst>
              <a:ext uri="{FF2B5EF4-FFF2-40B4-BE49-F238E27FC236}">
                <a16:creationId xmlns:a16="http://schemas.microsoft.com/office/drawing/2014/main" id="{2CE0ED55-8520-C078-4110-623D28D9C8BE}"/>
              </a:ext>
            </a:extLst>
          </p:cNvPr>
          <p:cNvPicPr>
            <a:picLocks noChangeAspect="1"/>
          </p:cNvPicPr>
          <p:nvPr/>
        </p:nvPicPr>
        <p:blipFill>
          <a:blip r:embed="rId8"/>
          <a:stretch>
            <a:fillRect/>
          </a:stretch>
        </p:blipFill>
        <p:spPr>
          <a:xfrm>
            <a:off x="250809" y="116127"/>
            <a:ext cx="905769" cy="900000"/>
          </a:xfrm>
          <a:prstGeom prst="rect">
            <a:avLst/>
          </a:prstGeom>
        </p:spPr>
      </p:pic>
    </p:spTree>
    <p:extLst>
      <p:ext uri="{BB962C8B-B14F-4D97-AF65-F5344CB8AC3E}">
        <p14:creationId xmlns:p14="http://schemas.microsoft.com/office/powerpoint/2010/main" val="1762094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a:extLst>
              <a:ext uri="{FF2B5EF4-FFF2-40B4-BE49-F238E27FC236}">
                <a16:creationId xmlns:a16="http://schemas.microsoft.com/office/drawing/2014/main" id="{0FCBBF1F-D0AC-4C65-9315-B527697179FE}"/>
              </a:ext>
            </a:extLst>
          </p:cNvPr>
          <p:cNvSpPr>
            <a:spLocks noGrp="1"/>
          </p:cNvSpPr>
          <p:nvPr>
            <p:ph type="ftr" sz="quarter" idx="11"/>
          </p:nvPr>
        </p:nvSpPr>
        <p:spPr/>
        <p:txBody>
          <a:bodyPr/>
          <a:lstStyle/>
          <a:p>
            <a:r>
              <a:rPr lang="nl-NL"/>
              <a:t>Koninklijk Actuarieel Genootschap    |   Johan de Witt Prijs 2023</a:t>
            </a:r>
            <a:endParaRPr lang="nl-NL" dirty="0"/>
          </a:p>
        </p:txBody>
      </p:sp>
      <p:sp>
        <p:nvSpPr>
          <p:cNvPr id="14" name="Tijdelijke aanduiding voor dianummer 13">
            <a:extLst>
              <a:ext uri="{FF2B5EF4-FFF2-40B4-BE49-F238E27FC236}">
                <a16:creationId xmlns:a16="http://schemas.microsoft.com/office/drawing/2014/main" id="{FA782BDE-861D-4A96-9F2C-907CAAF2F340}"/>
              </a:ext>
            </a:extLst>
          </p:cNvPr>
          <p:cNvSpPr>
            <a:spLocks noGrp="1"/>
          </p:cNvSpPr>
          <p:nvPr>
            <p:ph type="sldNum" sz="quarter" idx="12"/>
          </p:nvPr>
        </p:nvSpPr>
        <p:spPr/>
        <p:txBody>
          <a:bodyPr/>
          <a:lstStyle/>
          <a:p>
            <a:fld id="{178EF7B4-41E2-400E-80A8-6959545BA6EF}" type="slidenum">
              <a:rPr lang="nl-NL" smtClean="0"/>
              <a:pPr/>
              <a:t>25</a:t>
            </a:fld>
            <a:endParaRPr lang="nl-NL" dirty="0"/>
          </a:p>
        </p:txBody>
      </p:sp>
      <p:sp>
        <p:nvSpPr>
          <p:cNvPr id="15" name="Tijdelijke aanduiding voor datum 14">
            <a:extLst>
              <a:ext uri="{FF2B5EF4-FFF2-40B4-BE49-F238E27FC236}">
                <a16:creationId xmlns:a16="http://schemas.microsoft.com/office/drawing/2014/main" id="{B0CB7DCD-E7BF-4EB3-85AC-683AB24A8A82}"/>
              </a:ext>
            </a:extLst>
          </p:cNvPr>
          <p:cNvSpPr>
            <a:spLocks noGrp="1"/>
          </p:cNvSpPr>
          <p:nvPr>
            <p:ph type="dt" sz="half" idx="10"/>
          </p:nvPr>
        </p:nvSpPr>
        <p:spPr/>
        <p:txBody>
          <a:bodyPr/>
          <a:lstStyle/>
          <a:p>
            <a:r>
              <a:rPr lang="nl-NL"/>
              <a:t>17-11-2023</a:t>
            </a:r>
            <a:endParaRPr lang="nl-NL" dirty="0"/>
          </a:p>
        </p:txBody>
      </p:sp>
      <p:pic>
        <p:nvPicPr>
          <p:cNvPr id="4098" name="Picture 2" descr="Book, Open Book, Leaf, Mind, Renew, Black And White">
            <a:extLst>
              <a:ext uri="{FF2B5EF4-FFF2-40B4-BE49-F238E27FC236}">
                <a16:creationId xmlns:a16="http://schemas.microsoft.com/office/drawing/2014/main" id="{CBFA903D-59C0-49F2-ADF2-C56ED42C64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75" y="0"/>
            <a:ext cx="12224875" cy="8149917"/>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5889377" y="191067"/>
            <a:ext cx="6156951" cy="900000"/>
          </a:xfrm>
        </p:spPr>
        <p:txBody>
          <a:bodyPr>
            <a:normAutofit/>
          </a:bodyPr>
          <a:lstStyle/>
          <a:p>
            <a:r>
              <a:rPr lang="nl-NL" sz="3600" dirty="0">
                <a:solidFill>
                  <a:schemeClr val="bg1">
                    <a:lumMod val="85000"/>
                  </a:schemeClr>
                </a:solidFill>
                <a:latin typeface="Verdana" panose="020B0604030504040204" pitchFamily="34" charset="0"/>
                <a:ea typeface="Verdana" panose="020B0604030504040204" pitchFamily="34" charset="0"/>
                <a:cs typeface="Verdana" panose="020B0604030504040204" pitchFamily="34" charset="0"/>
              </a:rPr>
              <a:t>Johan de Witt prijs 2024?</a:t>
            </a:r>
          </a:p>
        </p:txBody>
      </p:sp>
      <p:sp>
        <p:nvSpPr>
          <p:cNvPr id="10" name="Title 2">
            <a:extLst>
              <a:ext uri="{FF2B5EF4-FFF2-40B4-BE49-F238E27FC236}">
                <a16:creationId xmlns:a16="http://schemas.microsoft.com/office/drawing/2014/main" id="{A2639028-267D-4A1D-A7EA-E81B76B1CC4E}"/>
              </a:ext>
            </a:extLst>
          </p:cNvPr>
          <p:cNvSpPr txBox="1">
            <a:spLocks/>
          </p:cNvSpPr>
          <p:nvPr/>
        </p:nvSpPr>
        <p:spPr>
          <a:xfrm rot="17299061">
            <a:off x="-73192" y="3863675"/>
            <a:ext cx="4722018" cy="90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4000" dirty="0">
                <a:solidFill>
                  <a:srgbClr val="00596B"/>
                </a:solidFill>
                <a:latin typeface="Verdana" panose="020B0604030504040204" pitchFamily="34" charset="0"/>
                <a:ea typeface="Verdana" panose="020B0604030504040204" pitchFamily="34" charset="0"/>
                <a:cs typeface="Verdana" panose="020B0604030504040204" pitchFamily="34" charset="0"/>
              </a:rPr>
              <a:t>Tot volgend jaar !</a:t>
            </a:r>
          </a:p>
        </p:txBody>
      </p:sp>
      <p:sp>
        <p:nvSpPr>
          <p:cNvPr id="5" name="Rechthoek 4">
            <a:extLst>
              <a:ext uri="{FF2B5EF4-FFF2-40B4-BE49-F238E27FC236}">
                <a16:creationId xmlns:a16="http://schemas.microsoft.com/office/drawing/2014/main" id="{24F9C637-F90D-4BB8-AE56-0B2AD7FA26C1}"/>
              </a:ext>
            </a:extLst>
          </p:cNvPr>
          <p:cNvSpPr/>
          <p:nvPr/>
        </p:nvSpPr>
        <p:spPr>
          <a:xfrm rot="723500">
            <a:off x="6404431" y="4293660"/>
            <a:ext cx="4633296" cy="830997"/>
          </a:xfrm>
          <a:prstGeom prst="rect">
            <a:avLst/>
          </a:prstGeom>
        </p:spPr>
        <p:txBody>
          <a:bodyPr wrap="square">
            <a:spAutoFit/>
          </a:bodyPr>
          <a:lstStyle/>
          <a:p>
            <a:r>
              <a:rPr lang="nl-NL" sz="2400" b="1" i="1" dirty="0">
                <a:solidFill>
                  <a:schemeClr val="accent6">
                    <a:lumMod val="50000"/>
                  </a:schemeClr>
                </a:solidFill>
                <a:latin typeface="Verdana" panose="020B0604030504040204" pitchFamily="34" charset="0"/>
                <a:ea typeface="Verdana" panose="020B0604030504040204" pitchFamily="34" charset="0"/>
                <a:cs typeface="Verdana" panose="020B0604030504040204" pitchFamily="34" charset="0"/>
              </a:rPr>
              <a:t>Investeer</a:t>
            </a:r>
            <a:r>
              <a:rPr lang="nl-NL" sz="2400" b="1" i="1" dirty="0">
                <a:solidFill>
                  <a:srgbClr val="C00000"/>
                </a:solidFill>
                <a:latin typeface="Verdana" panose="020B0604030504040204" pitchFamily="34" charset="0"/>
                <a:ea typeface="Verdana" panose="020B0604030504040204" pitchFamily="34" charset="0"/>
                <a:cs typeface="Verdana" panose="020B0604030504040204" pitchFamily="34" charset="0"/>
              </a:rPr>
              <a:t> in jezelf en schrijf je eigen thesis!   </a:t>
            </a:r>
          </a:p>
        </p:txBody>
      </p:sp>
    </p:spTree>
    <p:extLst>
      <p:ext uri="{BB962C8B-B14F-4D97-AF65-F5344CB8AC3E}">
        <p14:creationId xmlns:p14="http://schemas.microsoft.com/office/powerpoint/2010/main" val="29418123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5A37D817-3A7F-3290-CDBF-2DAB4EBDA55A}"/>
              </a:ext>
            </a:extLst>
          </p:cNvPr>
          <p:cNvSpPr>
            <a:spLocks noGrp="1"/>
          </p:cNvSpPr>
          <p:nvPr>
            <p:ph type="ftr" sz="quarter" idx="11"/>
          </p:nvPr>
        </p:nvSpPr>
        <p:spPr/>
        <p:txBody>
          <a:bodyPr/>
          <a:lstStyle/>
          <a:p>
            <a:r>
              <a:rPr lang="nl-NL"/>
              <a:t>Koninklijk Actuarieel Genootschap    |   Johan de Witt Prijs 2023</a:t>
            </a:r>
            <a:endParaRPr lang="nl-NL" dirty="0"/>
          </a:p>
        </p:txBody>
      </p:sp>
      <p:sp>
        <p:nvSpPr>
          <p:cNvPr id="3" name="Titel 2">
            <a:extLst>
              <a:ext uri="{FF2B5EF4-FFF2-40B4-BE49-F238E27FC236}">
                <a16:creationId xmlns:a16="http://schemas.microsoft.com/office/drawing/2014/main" id="{EF502B81-F5E8-0806-7999-BAE887446136}"/>
              </a:ext>
            </a:extLst>
          </p:cNvPr>
          <p:cNvSpPr>
            <a:spLocks noGrp="1"/>
          </p:cNvSpPr>
          <p:nvPr>
            <p:ph type="title"/>
          </p:nvPr>
        </p:nvSpPr>
        <p:spPr/>
        <p:txBody>
          <a:bodyPr>
            <a:normAutofit/>
          </a:bodyPr>
          <a:lstStyle/>
          <a:p>
            <a:r>
              <a:rPr lang="nl-NL" sz="3600" dirty="0">
                <a:latin typeface="Verdana" panose="020B0604030504040204" pitchFamily="34" charset="0"/>
                <a:ea typeface="Verdana" panose="020B0604030504040204" pitchFamily="34" charset="0"/>
                <a:cs typeface="Verdana" panose="020B0604030504040204" pitchFamily="34" charset="0"/>
              </a:rPr>
              <a:t>Johan de Witt Prijs | WHY?</a:t>
            </a:r>
            <a:endParaRPr lang="nl-NL" sz="3600" dirty="0"/>
          </a:p>
        </p:txBody>
      </p:sp>
      <p:sp>
        <p:nvSpPr>
          <p:cNvPr id="4" name="Tijdelijke aanduiding voor dianummer 3">
            <a:extLst>
              <a:ext uri="{FF2B5EF4-FFF2-40B4-BE49-F238E27FC236}">
                <a16:creationId xmlns:a16="http://schemas.microsoft.com/office/drawing/2014/main" id="{A613485E-A1CF-778C-7979-12CEA0978E58}"/>
              </a:ext>
            </a:extLst>
          </p:cNvPr>
          <p:cNvSpPr>
            <a:spLocks noGrp="1"/>
          </p:cNvSpPr>
          <p:nvPr>
            <p:ph type="sldNum" sz="quarter" idx="12"/>
          </p:nvPr>
        </p:nvSpPr>
        <p:spPr/>
        <p:txBody>
          <a:bodyPr/>
          <a:lstStyle/>
          <a:p>
            <a:fld id="{178EF7B4-41E2-400E-80A8-6959545BA6EF}" type="slidenum">
              <a:rPr lang="nl-NL" smtClean="0"/>
              <a:t>3</a:t>
            </a:fld>
            <a:endParaRPr lang="nl-NL" dirty="0"/>
          </a:p>
        </p:txBody>
      </p:sp>
      <p:sp>
        <p:nvSpPr>
          <p:cNvPr id="5" name="Tijdelijke aanduiding voor datum 4">
            <a:extLst>
              <a:ext uri="{FF2B5EF4-FFF2-40B4-BE49-F238E27FC236}">
                <a16:creationId xmlns:a16="http://schemas.microsoft.com/office/drawing/2014/main" id="{DEA5BD5E-86AE-4151-6122-2186CD741B6E}"/>
              </a:ext>
            </a:extLst>
          </p:cNvPr>
          <p:cNvSpPr>
            <a:spLocks noGrp="1"/>
          </p:cNvSpPr>
          <p:nvPr>
            <p:ph type="dt" sz="half" idx="10"/>
          </p:nvPr>
        </p:nvSpPr>
        <p:spPr/>
        <p:txBody>
          <a:bodyPr/>
          <a:lstStyle/>
          <a:p>
            <a:r>
              <a:rPr lang="nl-NL"/>
              <a:t>17-11-2023</a:t>
            </a:r>
            <a:endParaRPr lang="nl-NL" dirty="0"/>
          </a:p>
        </p:txBody>
      </p:sp>
      <p:pic>
        <p:nvPicPr>
          <p:cNvPr id="30" name="Afbeelding 29">
            <a:extLst>
              <a:ext uri="{FF2B5EF4-FFF2-40B4-BE49-F238E27FC236}">
                <a16:creationId xmlns:a16="http://schemas.microsoft.com/office/drawing/2014/main" id="{57B53F38-E2ED-7045-AA7B-2BA64D287CC2}"/>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306613" y="1620791"/>
            <a:ext cx="2699175" cy="2149200"/>
          </a:xfrm>
          <a:prstGeom prst="rect">
            <a:avLst/>
          </a:prstGeom>
        </p:spPr>
      </p:pic>
      <p:pic>
        <p:nvPicPr>
          <p:cNvPr id="6" name="Afbeelding 5">
            <a:extLst>
              <a:ext uri="{FF2B5EF4-FFF2-40B4-BE49-F238E27FC236}">
                <a16:creationId xmlns:a16="http://schemas.microsoft.com/office/drawing/2014/main" id="{272BA7AE-B03F-84B6-559C-058E6B6EA03A}"/>
              </a:ext>
            </a:extLst>
          </p:cNvPr>
          <p:cNvPicPr>
            <a:picLocks noChangeAspect="1"/>
          </p:cNvPicPr>
          <p:nvPr/>
        </p:nvPicPr>
        <p:blipFill>
          <a:blip r:embed="rId4"/>
          <a:stretch>
            <a:fillRect/>
          </a:stretch>
        </p:blipFill>
        <p:spPr>
          <a:xfrm>
            <a:off x="306000" y="1620000"/>
            <a:ext cx="2698519" cy="2148676"/>
          </a:xfrm>
          <a:prstGeom prst="rect">
            <a:avLst/>
          </a:prstGeom>
        </p:spPr>
      </p:pic>
      <p:sp>
        <p:nvSpPr>
          <p:cNvPr id="7" name="Tekstvak 6">
            <a:extLst>
              <a:ext uri="{FF2B5EF4-FFF2-40B4-BE49-F238E27FC236}">
                <a16:creationId xmlns:a16="http://schemas.microsoft.com/office/drawing/2014/main" id="{F0223728-1108-55F9-BB64-910CC5C56089}"/>
              </a:ext>
            </a:extLst>
          </p:cNvPr>
          <p:cNvSpPr txBox="1"/>
          <p:nvPr/>
        </p:nvSpPr>
        <p:spPr>
          <a:xfrm>
            <a:off x="3209503" y="1274883"/>
            <a:ext cx="6134582" cy="584775"/>
          </a:xfrm>
          <a:prstGeom prst="rect">
            <a:avLst/>
          </a:prstGeom>
          <a:noFill/>
        </p:spPr>
        <p:txBody>
          <a:bodyPr wrap="square">
            <a:spAutoFit/>
          </a:bodyPr>
          <a:lstStyle/>
          <a:p>
            <a:r>
              <a:rPr lang="nl-NL" sz="3200" dirty="0">
                <a:solidFill>
                  <a:srgbClr val="01586B"/>
                </a:solidFill>
              </a:rPr>
              <a:t>Bevorderen en stimuleren van</a:t>
            </a:r>
          </a:p>
        </p:txBody>
      </p:sp>
      <p:sp>
        <p:nvSpPr>
          <p:cNvPr id="8" name="Tekstvak 7">
            <a:extLst>
              <a:ext uri="{FF2B5EF4-FFF2-40B4-BE49-F238E27FC236}">
                <a16:creationId xmlns:a16="http://schemas.microsoft.com/office/drawing/2014/main" id="{1F21AC2A-E0AC-88AE-9251-5D1E0A951F24}"/>
              </a:ext>
            </a:extLst>
          </p:cNvPr>
          <p:cNvSpPr txBox="1"/>
          <p:nvPr/>
        </p:nvSpPr>
        <p:spPr>
          <a:xfrm>
            <a:off x="3206603" y="2768587"/>
            <a:ext cx="6932793" cy="1077218"/>
          </a:xfrm>
          <a:prstGeom prst="rect">
            <a:avLst/>
          </a:prstGeom>
          <a:noFill/>
        </p:spPr>
        <p:txBody>
          <a:bodyPr wrap="square">
            <a:spAutoFit/>
          </a:bodyPr>
          <a:lstStyle/>
          <a:p>
            <a:pPr marL="457200" indent="-457200">
              <a:buFont typeface="Arial" panose="020B0604020202020204" pitchFamily="34" charset="0"/>
              <a:buChar char="•"/>
            </a:pPr>
            <a:r>
              <a:rPr lang="nl-NL" sz="3200" dirty="0">
                <a:solidFill>
                  <a:srgbClr val="01586B"/>
                </a:solidFill>
              </a:rPr>
              <a:t>Praktische toepassingen actuariële beroepsuitoefening en wetenschap </a:t>
            </a:r>
          </a:p>
        </p:txBody>
      </p:sp>
      <p:sp>
        <p:nvSpPr>
          <p:cNvPr id="9" name="Tekstvak 8">
            <a:extLst>
              <a:ext uri="{FF2B5EF4-FFF2-40B4-BE49-F238E27FC236}">
                <a16:creationId xmlns:a16="http://schemas.microsoft.com/office/drawing/2014/main" id="{5CE2C43A-016E-6BB7-46EA-3440F458F616}"/>
              </a:ext>
            </a:extLst>
          </p:cNvPr>
          <p:cNvSpPr txBox="1"/>
          <p:nvPr/>
        </p:nvSpPr>
        <p:spPr>
          <a:xfrm>
            <a:off x="841590" y="4427667"/>
            <a:ext cx="10260031" cy="584775"/>
          </a:xfrm>
          <a:prstGeom prst="rect">
            <a:avLst/>
          </a:prstGeom>
          <a:noFill/>
        </p:spPr>
        <p:txBody>
          <a:bodyPr wrap="square">
            <a:spAutoFit/>
          </a:bodyPr>
          <a:lstStyle/>
          <a:p>
            <a:r>
              <a:rPr lang="nl-NL" sz="3200" dirty="0">
                <a:solidFill>
                  <a:srgbClr val="01586B"/>
                </a:solidFill>
              </a:rPr>
              <a:t>Brug slaan: studenten en aanpalende vakgebieden </a:t>
            </a:r>
          </a:p>
        </p:txBody>
      </p:sp>
      <p:sp>
        <p:nvSpPr>
          <p:cNvPr id="10" name="Tekstvak 9">
            <a:extLst>
              <a:ext uri="{FF2B5EF4-FFF2-40B4-BE49-F238E27FC236}">
                <a16:creationId xmlns:a16="http://schemas.microsoft.com/office/drawing/2014/main" id="{5B8A3F12-C83A-FB36-8044-9245BA966050}"/>
              </a:ext>
            </a:extLst>
          </p:cNvPr>
          <p:cNvSpPr txBox="1"/>
          <p:nvPr/>
        </p:nvSpPr>
        <p:spPr>
          <a:xfrm>
            <a:off x="841590" y="5240906"/>
            <a:ext cx="9826985" cy="584775"/>
          </a:xfrm>
          <a:prstGeom prst="rect">
            <a:avLst/>
          </a:prstGeom>
          <a:noFill/>
        </p:spPr>
        <p:txBody>
          <a:bodyPr wrap="square">
            <a:spAutoFit/>
          </a:bodyPr>
          <a:lstStyle/>
          <a:p>
            <a:r>
              <a:rPr lang="nl-NL" sz="3200" dirty="0">
                <a:solidFill>
                  <a:srgbClr val="01586B"/>
                </a:solidFill>
              </a:rPr>
              <a:t>Vakgebied breder en meer zichtbaar maken</a:t>
            </a:r>
          </a:p>
        </p:txBody>
      </p:sp>
      <p:sp>
        <p:nvSpPr>
          <p:cNvPr id="11" name="Tekstvak 10">
            <a:extLst>
              <a:ext uri="{FF2B5EF4-FFF2-40B4-BE49-F238E27FC236}">
                <a16:creationId xmlns:a16="http://schemas.microsoft.com/office/drawing/2014/main" id="{E550D809-BEF9-1BAA-76D1-5FBD9B103A60}"/>
              </a:ext>
            </a:extLst>
          </p:cNvPr>
          <p:cNvSpPr txBox="1"/>
          <p:nvPr/>
        </p:nvSpPr>
        <p:spPr>
          <a:xfrm>
            <a:off x="3209503" y="1971759"/>
            <a:ext cx="6105644" cy="584775"/>
          </a:xfrm>
          <a:prstGeom prst="rect">
            <a:avLst/>
          </a:prstGeom>
          <a:noFill/>
        </p:spPr>
        <p:txBody>
          <a:bodyPr wrap="square">
            <a:spAutoFit/>
          </a:bodyPr>
          <a:lstStyle/>
          <a:p>
            <a:pPr marL="457200" indent="-457200">
              <a:buFont typeface="Arial" panose="020B0604020202020204" pitchFamily="34" charset="0"/>
              <a:buChar char="•"/>
            </a:pPr>
            <a:r>
              <a:rPr lang="nl-NL" sz="3200" dirty="0">
                <a:solidFill>
                  <a:srgbClr val="01586B"/>
                </a:solidFill>
              </a:rPr>
              <a:t>Publicaties, Onderzoek</a:t>
            </a:r>
          </a:p>
        </p:txBody>
      </p:sp>
      <p:pic>
        <p:nvPicPr>
          <p:cNvPr id="12" name="Afbeelding 11">
            <a:extLst>
              <a:ext uri="{FF2B5EF4-FFF2-40B4-BE49-F238E27FC236}">
                <a16:creationId xmlns:a16="http://schemas.microsoft.com/office/drawing/2014/main" id="{56FDB65A-BB5D-CB21-8B35-7FC64E3C01A7}"/>
              </a:ext>
            </a:extLst>
          </p:cNvPr>
          <p:cNvPicPr>
            <a:picLocks noChangeAspect="1"/>
          </p:cNvPicPr>
          <p:nvPr/>
        </p:nvPicPr>
        <p:blipFill>
          <a:blip r:embed="rId5"/>
          <a:stretch>
            <a:fillRect/>
          </a:stretch>
        </p:blipFill>
        <p:spPr>
          <a:xfrm>
            <a:off x="9859003" y="1859658"/>
            <a:ext cx="2332997" cy="2423171"/>
          </a:xfrm>
          <a:prstGeom prst="rect">
            <a:avLst/>
          </a:prstGeom>
        </p:spPr>
      </p:pic>
      <p:pic>
        <p:nvPicPr>
          <p:cNvPr id="13" name="Afbeelding 12">
            <a:extLst>
              <a:ext uri="{FF2B5EF4-FFF2-40B4-BE49-F238E27FC236}">
                <a16:creationId xmlns:a16="http://schemas.microsoft.com/office/drawing/2014/main" id="{34ADA0BA-6E1F-BE76-9FFC-C5F7EFB2EE43}"/>
              </a:ext>
            </a:extLst>
          </p:cNvPr>
          <p:cNvPicPr>
            <a:picLocks noChangeAspect="1"/>
          </p:cNvPicPr>
          <p:nvPr/>
        </p:nvPicPr>
        <p:blipFill>
          <a:blip r:embed="rId6"/>
          <a:stretch>
            <a:fillRect/>
          </a:stretch>
        </p:blipFill>
        <p:spPr>
          <a:xfrm>
            <a:off x="9583899" y="4511924"/>
            <a:ext cx="2707461" cy="1801862"/>
          </a:xfrm>
          <a:prstGeom prst="rect">
            <a:avLst/>
          </a:prstGeom>
        </p:spPr>
      </p:pic>
    </p:spTree>
    <p:extLst>
      <p:ext uri="{BB962C8B-B14F-4D97-AF65-F5344CB8AC3E}">
        <p14:creationId xmlns:p14="http://schemas.microsoft.com/office/powerpoint/2010/main" val="39706242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a:extLst>
              <a:ext uri="{FF2B5EF4-FFF2-40B4-BE49-F238E27FC236}">
                <a16:creationId xmlns:a16="http://schemas.microsoft.com/office/drawing/2014/main" id="{46EB7015-A3C7-4E27-921C-3B5556C79366}"/>
              </a:ext>
            </a:extLst>
          </p:cNvPr>
          <p:cNvSpPr>
            <a:spLocks noGrp="1"/>
          </p:cNvSpPr>
          <p:nvPr>
            <p:ph type="ftr" sz="quarter" idx="11"/>
          </p:nvPr>
        </p:nvSpPr>
        <p:spPr/>
        <p:txBody>
          <a:bodyPr/>
          <a:lstStyle/>
          <a:p>
            <a:r>
              <a:rPr lang="nl-NL"/>
              <a:t>Koninklijk Actuarieel Genootschap    |   Johan de Witt Prijs 2023</a:t>
            </a:r>
            <a:endParaRPr lang="nl-NL" dirty="0"/>
          </a:p>
        </p:txBody>
      </p:sp>
      <p:sp>
        <p:nvSpPr>
          <p:cNvPr id="3" name="Title 2"/>
          <p:cNvSpPr>
            <a:spLocks noGrp="1"/>
          </p:cNvSpPr>
          <p:nvPr>
            <p:ph type="title"/>
          </p:nvPr>
        </p:nvSpPr>
        <p:spPr/>
        <p:txBody>
          <a:bodyPr>
            <a:normAutofit/>
          </a:bodyPr>
          <a:lstStyle/>
          <a:p>
            <a:r>
              <a:rPr lang="nl-NL" sz="3600" dirty="0">
                <a:latin typeface="Verdana" panose="020B0604030504040204" pitchFamily="34" charset="0"/>
                <a:ea typeface="Verdana" panose="020B0604030504040204" pitchFamily="34" charset="0"/>
                <a:cs typeface="Verdana" panose="020B0604030504040204" pitchFamily="34" charset="0"/>
              </a:rPr>
              <a:t>Toelatingscriteria | WHAT?</a:t>
            </a:r>
          </a:p>
        </p:txBody>
      </p:sp>
      <p:sp>
        <p:nvSpPr>
          <p:cNvPr id="7" name="Tijdelijke aanduiding voor dianummer 6">
            <a:extLst>
              <a:ext uri="{FF2B5EF4-FFF2-40B4-BE49-F238E27FC236}">
                <a16:creationId xmlns:a16="http://schemas.microsoft.com/office/drawing/2014/main" id="{17C7C6D1-A78E-4229-A33E-F7D3A2B3E902}"/>
              </a:ext>
            </a:extLst>
          </p:cNvPr>
          <p:cNvSpPr>
            <a:spLocks noGrp="1"/>
          </p:cNvSpPr>
          <p:nvPr>
            <p:ph type="sldNum" sz="quarter" idx="12"/>
          </p:nvPr>
        </p:nvSpPr>
        <p:spPr/>
        <p:txBody>
          <a:bodyPr/>
          <a:lstStyle/>
          <a:p>
            <a:fld id="{178EF7B4-41E2-400E-80A8-6959545BA6EF}" type="slidenum">
              <a:rPr lang="nl-NL" smtClean="0"/>
              <a:pPr/>
              <a:t>4</a:t>
            </a:fld>
            <a:endParaRPr lang="nl-NL"/>
          </a:p>
        </p:txBody>
      </p:sp>
      <p:sp>
        <p:nvSpPr>
          <p:cNvPr id="8" name="Tijdelijke aanduiding voor datum 7">
            <a:extLst>
              <a:ext uri="{FF2B5EF4-FFF2-40B4-BE49-F238E27FC236}">
                <a16:creationId xmlns:a16="http://schemas.microsoft.com/office/drawing/2014/main" id="{1793BC86-35ED-4D35-A763-1FF73F8ACA80}"/>
              </a:ext>
            </a:extLst>
          </p:cNvPr>
          <p:cNvSpPr>
            <a:spLocks noGrp="1"/>
          </p:cNvSpPr>
          <p:nvPr>
            <p:ph type="dt" sz="half" idx="10"/>
          </p:nvPr>
        </p:nvSpPr>
        <p:spPr/>
        <p:txBody>
          <a:bodyPr/>
          <a:lstStyle/>
          <a:p>
            <a:r>
              <a:rPr lang="nl-NL"/>
              <a:t>17-11-2023</a:t>
            </a:r>
          </a:p>
        </p:txBody>
      </p:sp>
      <p:sp>
        <p:nvSpPr>
          <p:cNvPr id="2" name="Content Placeholder 1"/>
          <p:cNvSpPr>
            <a:spLocks noGrp="1"/>
          </p:cNvSpPr>
          <p:nvPr>
            <p:ph idx="4294967295"/>
          </p:nvPr>
        </p:nvSpPr>
        <p:spPr>
          <a:xfrm>
            <a:off x="219986" y="1240332"/>
            <a:ext cx="11853826" cy="1449705"/>
          </a:xfrm>
        </p:spPr>
        <p:txBody>
          <a:bodyPr>
            <a:noAutofit/>
          </a:bodyPr>
          <a:lstStyle/>
          <a:p>
            <a:pPr marL="504000" lvl="1" indent="-288000">
              <a:buFont typeface="Calibri" panose="020F0502020204030204" pitchFamily="34" charset="0"/>
              <a:buChar char="−"/>
            </a:pPr>
            <a:r>
              <a:rPr lang="nl-NL" dirty="0">
                <a:solidFill>
                  <a:srgbClr val="01586B"/>
                </a:solidFill>
                <a:latin typeface="Verdana" panose="020B0604030504040204" pitchFamily="34" charset="0"/>
                <a:ea typeface="Verdana" panose="020B0604030504040204" pitchFamily="34" charset="0"/>
                <a:cs typeface="Verdana" panose="020B0604030504040204" pitchFamily="34" charset="0"/>
              </a:rPr>
              <a:t>Wetenschappelijke scriptie</a:t>
            </a:r>
          </a:p>
          <a:p>
            <a:pPr marL="504000" lvl="1" indent="-288000">
              <a:buFont typeface="Calibri" panose="020F0502020204030204" pitchFamily="34" charset="0"/>
              <a:buChar char="−"/>
            </a:pPr>
            <a:r>
              <a:rPr lang="nl-NL" dirty="0">
                <a:solidFill>
                  <a:srgbClr val="01586B"/>
                </a:solidFill>
                <a:latin typeface="Verdana" panose="020B0604030504040204" pitchFamily="34" charset="0"/>
                <a:ea typeface="Verdana" panose="020B0604030504040204" pitchFamily="34" charset="0"/>
                <a:cs typeface="Verdana" panose="020B0604030504040204" pitchFamily="34" charset="0"/>
              </a:rPr>
              <a:t>Theoretische benadering en/of empirisch onderzoek </a:t>
            </a:r>
          </a:p>
          <a:p>
            <a:pPr marL="504000" lvl="1" indent="-288000">
              <a:buFont typeface="Calibri" panose="020F0502020204030204" pitchFamily="34" charset="0"/>
              <a:buChar char="−"/>
            </a:pPr>
            <a:r>
              <a:rPr lang="nl-NL" dirty="0">
                <a:solidFill>
                  <a:srgbClr val="01586B"/>
                </a:solidFill>
                <a:latin typeface="Verdana" panose="020B0604030504040204" pitchFamily="34" charset="0"/>
                <a:ea typeface="Verdana" panose="020B0604030504040204" pitchFamily="34" charset="0"/>
                <a:cs typeface="Verdana" panose="020B0604030504040204" pitchFamily="34" charset="0"/>
              </a:rPr>
              <a:t>Reële bijdrage aan ontwikkeling actuariële werkterrein</a:t>
            </a:r>
          </a:p>
        </p:txBody>
      </p:sp>
      <p:pic>
        <p:nvPicPr>
          <p:cNvPr id="16" name="Afbeelding 15">
            <a:extLst>
              <a:ext uri="{FF2B5EF4-FFF2-40B4-BE49-F238E27FC236}">
                <a16:creationId xmlns:a16="http://schemas.microsoft.com/office/drawing/2014/main" id="{556CFE20-36B9-DF5B-1B53-2F775B167BB5}"/>
              </a:ext>
            </a:extLst>
          </p:cNvPr>
          <p:cNvPicPr>
            <a:picLocks noChangeAspect="1"/>
          </p:cNvPicPr>
          <p:nvPr/>
        </p:nvPicPr>
        <p:blipFill>
          <a:blip r:embed="rId3"/>
          <a:stretch>
            <a:fillRect/>
          </a:stretch>
        </p:blipFill>
        <p:spPr>
          <a:xfrm>
            <a:off x="488248" y="2704447"/>
            <a:ext cx="5078884" cy="3600837"/>
          </a:xfrm>
          <a:prstGeom prst="rect">
            <a:avLst/>
          </a:prstGeom>
        </p:spPr>
      </p:pic>
      <p:pic>
        <p:nvPicPr>
          <p:cNvPr id="17" name="Afbeelding 16">
            <a:extLst>
              <a:ext uri="{FF2B5EF4-FFF2-40B4-BE49-F238E27FC236}">
                <a16:creationId xmlns:a16="http://schemas.microsoft.com/office/drawing/2014/main" id="{4B52EEAD-58F7-77C6-100C-EBE9BEA40E1E}"/>
              </a:ext>
            </a:extLst>
          </p:cNvPr>
          <p:cNvPicPr>
            <a:picLocks noChangeAspect="1"/>
          </p:cNvPicPr>
          <p:nvPr/>
        </p:nvPicPr>
        <p:blipFill>
          <a:blip r:embed="rId4"/>
          <a:stretch>
            <a:fillRect/>
          </a:stretch>
        </p:blipFill>
        <p:spPr>
          <a:xfrm>
            <a:off x="487086" y="2703610"/>
            <a:ext cx="5093107" cy="3600837"/>
          </a:xfrm>
          <a:prstGeom prst="rect">
            <a:avLst/>
          </a:prstGeom>
        </p:spPr>
      </p:pic>
      <p:grpSp>
        <p:nvGrpSpPr>
          <p:cNvPr id="23" name="Groep 22">
            <a:extLst>
              <a:ext uri="{FF2B5EF4-FFF2-40B4-BE49-F238E27FC236}">
                <a16:creationId xmlns:a16="http://schemas.microsoft.com/office/drawing/2014/main" id="{220B4344-CF20-23CA-7D4A-8C7BF8E269DF}"/>
              </a:ext>
            </a:extLst>
          </p:cNvPr>
          <p:cNvGrpSpPr/>
          <p:nvPr/>
        </p:nvGrpSpPr>
        <p:grpSpPr>
          <a:xfrm>
            <a:off x="6075649" y="3345875"/>
            <a:ext cx="5582097" cy="1845750"/>
            <a:chOff x="5952678" y="2882543"/>
            <a:chExt cx="5582097" cy="1845750"/>
          </a:xfrm>
        </p:grpSpPr>
        <p:pic>
          <p:nvPicPr>
            <p:cNvPr id="21" name="Afbeelding 20">
              <a:extLst>
                <a:ext uri="{FF2B5EF4-FFF2-40B4-BE49-F238E27FC236}">
                  <a16:creationId xmlns:a16="http://schemas.microsoft.com/office/drawing/2014/main" id="{571EDE20-26F6-F98D-F274-82161B1CDD69}"/>
                </a:ext>
              </a:extLst>
            </p:cNvPr>
            <p:cNvPicPr>
              <a:picLocks noChangeAspect="1"/>
            </p:cNvPicPr>
            <p:nvPr/>
          </p:nvPicPr>
          <p:blipFill>
            <a:blip r:embed="rId5"/>
            <a:stretch>
              <a:fillRect/>
            </a:stretch>
          </p:blipFill>
          <p:spPr>
            <a:xfrm>
              <a:off x="5975107" y="2900543"/>
              <a:ext cx="3171825" cy="1809750"/>
            </a:xfrm>
            <a:prstGeom prst="rect">
              <a:avLst/>
            </a:prstGeom>
          </p:spPr>
        </p:pic>
        <p:pic>
          <p:nvPicPr>
            <p:cNvPr id="9" name="Afbeelding 8">
              <a:extLst>
                <a:ext uri="{FF2B5EF4-FFF2-40B4-BE49-F238E27FC236}">
                  <a16:creationId xmlns:a16="http://schemas.microsoft.com/office/drawing/2014/main" id="{196F5FA8-4F00-B1E7-18CA-44FA46B721D5}"/>
                </a:ext>
              </a:extLst>
            </p:cNvPr>
            <p:cNvPicPr>
              <a:picLocks noChangeAspect="1"/>
            </p:cNvPicPr>
            <p:nvPr/>
          </p:nvPicPr>
          <p:blipFill>
            <a:blip r:embed="rId6"/>
            <a:stretch>
              <a:fillRect/>
            </a:stretch>
          </p:blipFill>
          <p:spPr>
            <a:xfrm>
              <a:off x="7874175" y="3200961"/>
              <a:ext cx="1501357" cy="1026244"/>
            </a:xfrm>
            <a:prstGeom prst="rect">
              <a:avLst/>
            </a:prstGeom>
          </p:spPr>
        </p:pic>
        <p:pic>
          <p:nvPicPr>
            <p:cNvPr id="11" name="Afbeelding 10">
              <a:extLst>
                <a:ext uri="{FF2B5EF4-FFF2-40B4-BE49-F238E27FC236}">
                  <a16:creationId xmlns:a16="http://schemas.microsoft.com/office/drawing/2014/main" id="{F12E3E12-DD60-535F-FD5C-B5FA6018F331}"/>
                </a:ext>
              </a:extLst>
            </p:cNvPr>
            <p:cNvPicPr>
              <a:picLocks noChangeAspect="1"/>
            </p:cNvPicPr>
            <p:nvPr/>
          </p:nvPicPr>
          <p:blipFill>
            <a:blip r:embed="rId7"/>
            <a:stretch>
              <a:fillRect/>
            </a:stretch>
          </p:blipFill>
          <p:spPr>
            <a:xfrm>
              <a:off x="9375532" y="3251168"/>
              <a:ext cx="1830229" cy="462915"/>
            </a:xfrm>
            <a:prstGeom prst="rect">
              <a:avLst/>
            </a:prstGeom>
          </p:spPr>
        </p:pic>
        <p:pic>
          <p:nvPicPr>
            <p:cNvPr id="15" name="Afbeelding 14">
              <a:extLst>
                <a:ext uri="{FF2B5EF4-FFF2-40B4-BE49-F238E27FC236}">
                  <a16:creationId xmlns:a16="http://schemas.microsoft.com/office/drawing/2014/main" id="{B089294A-FC55-0032-6DD7-35B4A306FD47}"/>
                </a:ext>
              </a:extLst>
            </p:cNvPr>
            <p:cNvPicPr>
              <a:picLocks noChangeAspect="1"/>
            </p:cNvPicPr>
            <p:nvPr/>
          </p:nvPicPr>
          <p:blipFill>
            <a:blip r:embed="rId8"/>
            <a:stretch>
              <a:fillRect/>
            </a:stretch>
          </p:blipFill>
          <p:spPr>
            <a:xfrm>
              <a:off x="9412939" y="3800308"/>
              <a:ext cx="1633061" cy="462915"/>
            </a:xfrm>
            <a:prstGeom prst="rect">
              <a:avLst/>
            </a:prstGeom>
          </p:spPr>
        </p:pic>
        <p:sp>
          <p:nvSpPr>
            <p:cNvPr id="22" name="Rechthoek 21">
              <a:extLst>
                <a:ext uri="{FF2B5EF4-FFF2-40B4-BE49-F238E27FC236}">
                  <a16:creationId xmlns:a16="http://schemas.microsoft.com/office/drawing/2014/main" id="{29AFF07F-6921-85C6-9819-51C7C7649043}"/>
                </a:ext>
              </a:extLst>
            </p:cNvPr>
            <p:cNvSpPr/>
            <p:nvPr/>
          </p:nvSpPr>
          <p:spPr>
            <a:xfrm>
              <a:off x="5952678" y="2882543"/>
              <a:ext cx="5582097" cy="1845750"/>
            </a:xfrm>
            <a:prstGeom prst="rect">
              <a:avLst/>
            </a:prstGeom>
            <a:noFill/>
            <a:ln w="25400">
              <a:solidFill>
                <a:srgbClr val="D9620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24" name="Rechthoek 23">
            <a:extLst>
              <a:ext uri="{FF2B5EF4-FFF2-40B4-BE49-F238E27FC236}">
                <a16:creationId xmlns:a16="http://schemas.microsoft.com/office/drawing/2014/main" id="{004BDB06-3460-2406-FC65-E59BC8B2FFC6}"/>
              </a:ext>
            </a:extLst>
          </p:cNvPr>
          <p:cNvSpPr/>
          <p:nvPr/>
        </p:nvSpPr>
        <p:spPr>
          <a:xfrm>
            <a:off x="482337" y="2702773"/>
            <a:ext cx="5084795" cy="3681576"/>
          </a:xfrm>
          <a:prstGeom prst="rect">
            <a:avLst/>
          </a:prstGeom>
          <a:noFill/>
          <a:ln w="25400">
            <a:solidFill>
              <a:srgbClr val="0158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Rechthoek 24">
            <a:extLst>
              <a:ext uri="{FF2B5EF4-FFF2-40B4-BE49-F238E27FC236}">
                <a16:creationId xmlns:a16="http://schemas.microsoft.com/office/drawing/2014/main" id="{E68BB5F0-DFCE-E247-BE08-3C546861EF02}"/>
              </a:ext>
            </a:extLst>
          </p:cNvPr>
          <p:cNvSpPr/>
          <p:nvPr/>
        </p:nvSpPr>
        <p:spPr>
          <a:xfrm>
            <a:off x="6077550" y="3347675"/>
            <a:ext cx="5582097" cy="1845750"/>
          </a:xfrm>
          <a:prstGeom prst="rect">
            <a:avLst/>
          </a:prstGeom>
          <a:solidFill>
            <a:srgbClr val="A4C407"/>
          </a:solidFill>
          <a:ln w="25400">
            <a:solidFill>
              <a:srgbClr val="0158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35" name="Groep 34">
            <a:extLst>
              <a:ext uri="{FF2B5EF4-FFF2-40B4-BE49-F238E27FC236}">
                <a16:creationId xmlns:a16="http://schemas.microsoft.com/office/drawing/2014/main" id="{2DB5E587-FD97-30A1-EFD4-A62F55E86D75}"/>
              </a:ext>
            </a:extLst>
          </p:cNvPr>
          <p:cNvGrpSpPr/>
          <p:nvPr/>
        </p:nvGrpSpPr>
        <p:grpSpPr>
          <a:xfrm>
            <a:off x="5832037" y="2702773"/>
            <a:ext cx="5883158" cy="3681576"/>
            <a:chOff x="5832037" y="2702773"/>
            <a:chExt cx="5883158" cy="3681576"/>
          </a:xfrm>
        </p:grpSpPr>
        <p:pic>
          <p:nvPicPr>
            <p:cNvPr id="33" name="Afbeelding 32">
              <a:extLst>
                <a:ext uri="{FF2B5EF4-FFF2-40B4-BE49-F238E27FC236}">
                  <a16:creationId xmlns:a16="http://schemas.microsoft.com/office/drawing/2014/main" id="{FB181BA6-E4B4-1317-F932-EB1F95275076}"/>
                </a:ext>
              </a:extLst>
            </p:cNvPr>
            <p:cNvPicPr>
              <a:picLocks noChangeAspect="1"/>
            </p:cNvPicPr>
            <p:nvPr/>
          </p:nvPicPr>
          <p:blipFill>
            <a:blip r:embed="rId9"/>
            <a:stretch>
              <a:fillRect/>
            </a:stretch>
          </p:blipFill>
          <p:spPr>
            <a:xfrm>
              <a:off x="5832037" y="2702773"/>
              <a:ext cx="5883158" cy="3681576"/>
            </a:xfrm>
            <a:prstGeom prst="rect">
              <a:avLst/>
            </a:prstGeom>
            <a:ln w="25400">
              <a:solidFill>
                <a:srgbClr val="01586B"/>
              </a:solidFill>
            </a:ln>
          </p:spPr>
        </p:pic>
        <p:sp>
          <p:nvSpPr>
            <p:cNvPr id="34" name="Rechthoek 33">
              <a:extLst>
                <a:ext uri="{FF2B5EF4-FFF2-40B4-BE49-F238E27FC236}">
                  <a16:creationId xmlns:a16="http://schemas.microsoft.com/office/drawing/2014/main" id="{58E2CA28-764C-73E3-13D7-31B4645F38D8}"/>
                </a:ext>
              </a:extLst>
            </p:cNvPr>
            <p:cNvSpPr/>
            <p:nvPr/>
          </p:nvSpPr>
          <p:spPr>
            <a:xfrm>
              <a:off x="9215751" y="3450274"/>
              <a:ext cx="2273378" cy="1963294"/>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lnSpc>
                  <a:spcPct val="150000"/>
                </a:lnSpc>
              </a:pPr>
              <a:r>
                <a:rPr lang="en-US" sz="2800" b="1" cap="none" spc="0" dirty="0">
                  <a:ln>
                    <a:solidFill>
                      <a:srgbClr val="01586B"/>
                    </a:solidFill>
                  </a:ln>
                  <a:solidFill>
                    <a:srgbClr val="7DB825"/>
                  </a:solidFill>
                  <a:effectLst/>
                  <a:latin typeface="Abadi" panose="020B0604020104020204" pitchFamily="34" charset="0"/>
                </a:rPr>
                <a:t>Certain spots </a:t>
              </a:r>
            </a:p>
            <a:p>
              <a:pPr algn="ctr">
                <a:lnSpc>
                  <a:spcPct val="150000"/>
                </a:lnSpc>
              </a:pPr>
              <a:r>
                <a:rPr lang="en-US" sz="2800" b="1" cap="none" spc="0" dirty="0">
                  <a:ln>
                    <a:solidFill>
                      <a:srgbClr val="01586B"/>
                    </a:solidFill>
                  </a:ln>
                  <a:solidFill>
                    <a:srgbClr val="7DB825"/>
                  </a:solidFill>
                  <a:effectLst/>
                  <a:latin typeface="Abadi" panose="020B0604020104020204" pitchFamily="34" charset="0"/>
                </a:rPr>
                <a:t>thrive cooler, </a:t>
              </a:r>
            </a:p>
            <a:p>
              <a:pPr algn="ctr">
                <a:lnSpc>
                  <a:spcPct val="150000"/>
                </a:lnSpc>
              </a:pPr>
              <a:r>
                <a:rPr lang="en-US" sz="2800" b="1" cap="none" spc="0" dirty="0">
                  <a:ln>
                    <a:solidFill>
                      <a:srgbClr val="01586B"/>
                    </a:solidFill>
                  </a:ln>
                  <a:solidFill>
                    <a:srgbClr val="7DB825"/>
                  </a:solidFill>
                  <a:effectLst/>
                  <a:latin typeface="Abadi" panose="020B0604020104020204" pitchFamily="34" charset="0"/>
                </a:rPr>
                <a:t>not greener</a:t>
              </a:r>
              <a:endParaRPr lang="nl-NL" sz="2800" b="1" cap="none" spc="0" dirty="0">
                <a:ln>
                  <a:solidFill>
                    <a:srgbClr val="01586B"/>
                  </a:solidFill>
                </a:ln>
                <a:solidFill>
                  <a:srgbClr val="7DB825"/>
                </a:solidFill>
                <a:effectLst/>
                <a:latin typeface="Abadi" panose="020B0604020104020204" pitchFamily="34" charset="0"/>
              </a:endParaRPr>
            </a:p>
          </p:txBody>
        </p:sp>
      </p:grpSp>
    </p:spTree>
    <p:extLst>
      <p:ext uri="{BB962C8B-B14F-4D97-AF65-F5344CB8AC3E}">
        <p14:creationId xmlns:p14="http://schemas.microsoft.com/office/powerpoint/2010/main" val="3173286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childTnLst>
                                </p:cTn>
                              </p:par>
                              <p:par>
                                <p:cTn id="22" presetID="10"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0"/>
                                        <p:tgtEl>
                                          <p:spTgt spid="25"/>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a:extLst>
              <a:ext uri="{FF2B5EF4-FFF2-40B4-BE49-F238E27FC236}">
                <a16:creationId xmlns:a16="http://schemas.microsoft.com/office/drawing/2014/main" id="{46EB7015-A3C7-4E27-921C-3B5556C79366}"/>
              </a:ext>
            </a:extLst>
          </p:cNvPr>
          <p:cNvSpPr>
            <a:spLocks noGrp="1"/>
          </p:cNvSpPr>
          <p:nvPr>
            <p:ph type="ftr" sz="quarter" idx="11"/>
          </p:nvPr>
        </p:nvSpPr>
        <p:spPr/>
        <p:txBody>
          <a:bodyPr/>
          <a:lstStyle/>
          <a:p>
            <a:r>
              <a:rPr lang="nl-NL"/>
              <a:t>Koninklijk Actuarieel Genootschap    |   Johan de Witt Prijs 2023</a:t>
            </a:r>
            <a:endParaRPr lang="nl-NL" dirty="0"/>
          </a:p>
        </p:txBody>
      </p:sp>
      <p:sp>
        <p:nvSpPr>
          <p:cNvPr id="3" name="Title 2"/>
          <p:cNvSpPr>
            <a:spLocks noGrp="1"/>
          </p:cNvSpPr>
          <p:nvPr>
            <p:ph type="title"/>
          </p:nvPr>
        </p:nvSpPr>
        <p:spPr/>
        <p:txBody>
          <a:bodyPr>
            <a:normAutofit/>
          </a:bodyPr>
          <a:lstStyle/>
          <a:p>
            <a:r>
              <a:rPr lang="nl-NL" sz="3600" dirty="0">
                <a:latin typeface="Verdana" panose="020B0604030504040204" pitchFamily="34" charset="0"/>
                <a:ea typeface="Verdana" panose="020B0604030504040204" pitchFamily="34" charset="0"/>
                <a:cs typeface="Verdana" panose="020B0604030504040204" pitchFamily="34" charset="0"/>
              </a:rPr>
              <a:t>Beoordelingscriteria Scriptie  | HOW?</a:t>
            </a:r>
          </a:p>
        </p:txBody>
      </p:sp>
      <p:sp>
        <p:nvSpPr>
          <p:cNvPr id="7" name="Tijdelijke aanduiding voor dianummer 6">
            <a:extLst>
              <a:ext uri="{FF2B5EF4-FFF2-40B4-BE49-F238E27FC236}">
                <a16:creationId xmlns:a16="http://schemas.microsoft.com/office/drawing/2014/main" id="{17C7C6D1-A78E-4229-A33E-F7D3A2B3E902}"/>
              </a:ext>
            </a:extLst>
          </p:cNvPr>
          <p:cNvSpPr>
            <a:spLocks noGrp="1"/>
          </p:cNvSpPr>
          <p:nvPr>
            <p:ph type="sldNum" sz="quarter" idx="12"/>
          </p:nvPr>
        </p:nvSpPr>
        <p:spPr/>
        <p:txBody>
          <a:bodyPr/>
          <a:lstStyle/>
          <a:p>
            <a:fld id="{178EF7B4-41E2-400E-80A8-6959545BA6EF}" type="slidenum">
              <a:rPr lang="nl-NL" smtClean="0"/>
              <a:pPr/>
              <a:t>5</a:t>
            </a:fld>
            <a:endParaRPr lang="nl-NL"/>
          </a:p>
        </p:txBody>
      </p:sp>
      <p:sp>
        <p:nvSpPr>
          <p:cNvPr id="8" name="Tijdelijke aanduiding voor datum 7">
            <a:extLst>
              <a:ext uri="{FF2B5EF4-FFF2-40B4-BE49-F238E27FC236}">
                <a16:creationId xmlns:a16="http://schemas.microsoft.com/office/drawing/2014/main" id="{1793BC86-35ED-4D35-A763-1FF73F8ACA80}"/>
              </a:ext>
            </a:extLst>
          </p:cNvPr>
          <p:cNvSpPr>
            <a:spLocks noGrp="1"/>
          </p:cNvSpPr>
          <p:nvPr>
            <p:ph type="dt" sz="half" idx="10"/>
          </p:nvPr>
        </p:nvSpPr>
        <p:spPr/>
        <p:txBody>
          <a:bodyPr/>
          <a:lstStyle/>
          <a:p>
            <a:r>
              <a:rPr lang="nl-NL"/>
              <a:t>17-11-2023</a:t>
            </a:r>
          </a:p>
        </p:txBody>
      </p:sp>
      <p:pic>
        <p:nvPicPr>
          <p:cNvPr id="6" name="Afbeelding 5">
            <a:extLst>
              <a:ext uri="{FF2B5EF4-FFF2-40B4-BE49-F238E27FC236}">
                <a16:creationId xmlns:a16="http://schemas.microsoft.com/office/drawing/2014/main" id="{555D4464-99CE-A619-FD72-4B786DFA0563}"/>
              </a:ext>
            </a:extLst>
          </p:cNvPr>
          <p:cNvPicPr>
            <a:picLocks noChangeAspect="1"/>
          </p:cNvPicPr>
          <p:nvPr/>
        </p:nvPicPr>
        <p:blipFill>
          <a:blip r:embed="rId3"/>
          <a:stretch>
            <a:fillRect/>
          </a:stretch>
        </p:blipFill>
        <p:spPr>
          <a:xfrm>
            <a:off x="3855441" y="1280018"/>
            <a:ext cx="5017965" cy="5017965"/>
          </a:xfrm>
          <a:prstGeom prst="rect">
            <a:avLst/>
          </a:prstGeom>
          <a:ln w="25400">
            <a:solidFill>
              <a:srgbClr val="8D2922"/>
            </a:solidFill>
          </a:ln>
        </p:spPr>
      </p:pic>
      <p:sp>
        <p:nvSpPr>
          <p:cNvPr id="9" name="Content Placeholder 1">
            <a:extLst>
              <a:ext uri="{FF2B5EF4-FFF2-40B4-BE49-F238E27FC236}">
                <a16:creationId xmlns:a16="http://schemas.microsoft.com/office/drawing/2014/main" id="{EDE7EEDD-E9AA-6FF0-F2EA-31A9FBE55F24}"/>
              </a:ext>
            </a:extLst>
          </p:cNvPr>
          <p:cNvSpPr txBox="1">
            <a:spLocks/>
          </p:cNvSpPr>
          <p:nvPr/>
        </p:nvSpPr>
        <p:spPr>
          <a:xfrm>
            <a:off x="6288226" y="2439977"/>
            <a:ext cx="2243232" cy="1544196"/>
          </a:xfrm>
          <a:prstGeom prst="rect">
            <a:avLst/>
          </a:prstGeom>
          <a:scene3d>
            <a:camera prst="orthographicFront">
              <a:rot lat="1200000" lon="20999986" rev="0"/>
            </a:camera>
            <a:lightRig rig="threePt" dir="t"/>
          </a:scene3d>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6000" lvl="1" indent="0">
              <a:lnSpc>
                <a:spcPct val="100000"/>
              </a:lnSpc>
              <a:spcBef>
                <a:spcPts val="0"/>
              </a:spcBef>
              <a:spcAft>
                <a:spcPts val="600"/>
              </a:spcAft>
              <a:buNone/>
            </a:pPr>
            <a:r>
              <a:rPr lang="nl-NL" sz="1600" dirty="0">
                <a:latin typeface="Verdana" panose="020B0604030504040204" pitchFamily="34" charset="0"/>
                <a:ea typeface="Verdana" panose="020B0604030504040204" pitchFamily="34" charset="0"/>
                <a:cs typeface="Verdana" panose="020B0604030504040204" pitchFamily="34" charset="0"/>
              </a:rPr>
              <a:t>1</a:t>
            </a:r>
            <a:r>
              <a:rPr lang="nl-NL" sz="1800" dirty="0">
                <a:latin typeface="Comic Sans MS" panose="030F0702030302020204" pitchFamily="66" charset="0"/>
                <a:ea typeface="Verdana" panose="020B0604030504040204" pitchFamily="34" charset="0"/>
                <a:cs typeface="Verdana" panose="020B0604030504040204" pitchFamily="34" charset="0"/>
              </a:rPr>
              <a:t>. </a:t>
            </a:r>
            <a:r>
              <a:rPr lang="nl-NL" sz="2000" b="1" dirty="0">
                <a:solidFill>
                  <a:srgbClr val="01586B"/>
                </a:solidFill>
                <a:latin typeface="Comic Sans MS" panose="030F0702030302020204" pitchFamily="66" charset="0"/>
                <a:ea typeface="Verdana" panose="020B0604030504040204" pitchFamily="34" charset="0"/>
                <a:cs typeface="Verdana" panose="020B0604030504040204" pitchFamily="34" charset="0"/>
              </a:rPr>
              <a:t>R</a:t>
            </a:r>
            <a:r>
              <a:rPr lang="nl-NL" sz="1800" dirty="0">
                <a:latin typeface="Comic Sans MS" panose="030F0702030302020204" pitchFamily="66" charset="0"/>
                <a:ea typeface="Verdana" panose="020B0604030504040204" pitchFamily="34" charset="0"/>
                <a:cs typeface="Verdana" panose="020B0604030504040204" pitchFamily="34" charset="0"/>
              </a:rPr>
              <a:t>elevantie </a:t>
            </a:r>
          </a:p>
          <a:p>
            <a:pPr marL="216000" lvl="1" indent="0">
              <a:lnSpc>
                <a:spcPct val="100000"/>
              </a:lnSpc>
              <a:spcBef>
                <a:spcPts val="0"/>
              </a:spcBef>
              <a:spcAft>
                <a:spcPts val="600"/>
              </a:spcAft>
              <a:buNone/>
            </a:pPr>
            <a:r>
              <a:rPr lang="nl-NL" sz="1800" dirty="0">
                <a:latin typeface="Comic Sans MS" panose="030F0702030302020204" pitchFamily="66" charset="0"/>
                <a:ea typeface="Verdana" panose="020B0604030504040204" pitchFamily="34" charset="0"/>
                <a:cs typeface="Verdana" panose="020B0604030504040204" pitchFamily="34" charset="0"/>
              </a:rPr>
              <a:t>2. </a:t>
            </a:r>
            <a:r>
              <a:rPr lang="nl-NL" sz="2000" b="1" dirty="0">
                <a:solidFill>
                  <a:srgbClr val="01586B"/>
                </a:solidFill>
                <a:latin typeface="Comic Sans MS" panose="030F0702030302020204" pitchFamily="66" charset="0"/>
                <a:ea typeface="Verdana" panose="020B0604030504040204" pitchFamily="34" charset="0"/>
                <a:cs typeface="Verdana" panose="020B0604030504040204" pitchFamily="34" charset="0"/>
              </a:rPr>
              <a:t>O</a:t>
            </a:r>
            <a:r>
              <a:rPr lang="nl-NL" sz="1800" dirty="0">
                <a:latin typeface="Comic Sans MS" panose="030F0702030302020204" pitchFamily="66" charset="0"/>
                <a:ea typeface="Verdana" panose="020B0604030504040204" pitchFamily="34" charset="0"/>
                <a:cs typeface="Verdana" panose="020B0604030504040204" pitchFamily="34" charset="0"/>
              </a:rPr>
              <a:t>riginaliteit</a:t>
            </a:r>
          </a:p>
          <a:p>
            <a:pPr marL="216000" lvl="1" indent="0">
              <a:lnSpc>
                <a:spcPct val="100000"/>
              </a:lnSpc>
              <a:spcBef>
                <a:spcPts val="0"/>
              </a:spcBef>
              <a:spcAft>
                <a:spcPts val="600"/>
              </a:spcAft>
              <a:buNone/>
            </a:pPr>
            <a:r>
              <a:rPr lang="nl-NL" sz="1800" dirty="0">
                <a:latin typeface="Comic Sans MS" panose="030F0702030302020204" pitchFamily="66" charset="0"/>
                <a:ea typeface="Verdana" panose="020B0604030504040204" pitchFamily="34" charset="0"/>
                <a:cs typeface="Verdana" panose="020B0604030504040204" pitchFamily="34" charset="0"/>
              </a:rPr>
              <a:t>3. </a:t>
            </a:r>
            <a:r>
              <a:rPr lang="nl-NL" sz="2000" b="1" dirty="0">
                <a:solidFill>
                  <a:srgbClr val="01586B"/>
                </a:solidFill>
                <a:latin typeface="Comic Sans MS" panose="030F0702030302020204" pitchFamily="66" charset="0"/>
                <a:ea typeface="Verdana" panose="020B0604030504040204" pitchFamily="34" charset="0"/>
                <a:cs typeface="Verdana" panose="020B0604030504040204" pitchFamily="34" charset="0"/>
              </a:rPr>
              <a:t>M</a:t>
            </a:r>
            <a:r>
              <a:rPr lang="nl-NL" sz="1800" dirty="0">
                <a:latin typeface="Comic Sans MS" panose="030F0702030302020204" pitchFamily="66" charset="0"/>
                <a:ea typeface="Verdana" panose="020B0604030504040204" pitchFamily="34" charset="0"/>
                <a:cs typeface="Verdana" panose="020B0604030504040204" pitchFamily="34" charset="0"/>
              </a:rPr>
              <a:t>ethodologie</a:t>
            </a:r>
          </a:p>
          <a:p>
            <a:pPr marL="216000" lvl="1" indent="0">
              <a:lnSpc>
                <a:spcPct val="100000"/>
              </a:lnSpc>
              <a:spcBef>
                <a:spcPts val="0"/>
              </a:spcBef>
              <a:spcAft>
                <a:spcPts val="600"/>
              </a:spcAft>
              <a:buNone/>
            </a:pPr>
            <a:r>
              <a:rPr lang="nl-NL" sz="1800" dirty="0">
                <a:latin typeface="Comic Sans MS" panose="030F0702030302020204" pitchFamily="66" charset="0"/>
                <a:ea typeface="Verdana" panose="020B0604030504040204" pitchFamily="34" charset="0"/>
                <a:cs typeface="Verdana" panose="020B0604030504040204" pitchFamily="34" charset="0"/>
              </a:rPr>
              <a:t>4. </a:t>
            </a:r>
            <a:r>
              <a:rPr lang="nl-NL" sz="2000" b="1" dirty="0">
                <a:solidFill>
                  <a:srgbClr val="01586B"/>
                </a:solidFill>
                <a:latin typeface="Comic Sans MS" panose="030F0702030302020204" pitchFamily="66" charset="0"/>
                <a:ea typeface="Verdana" panose="020B0604030504040204" pitchFamily="34" charset="0"/>
                <a:cs typeface="Verdana" panose="020B0604030504040204" pitchFamily="34" charset="0"/>
              </a:rPr>
              <a:t>P</a:t>
            </a:r>
            <a:r>
              <a:rPr lang="nl-NL" sz="1800" dirty="0">
                <a:latin typeface="Comic Sans MS" panose="030F0702030302020204" pitchFamily="66" charset="0"/>
                <a:ea typeface="Verdana" panose="020B0604030504040204" pitchFamily="34" charset="0"/>
                <a:cs typeface="Verdana" panose="020B0604030504040204" pitchFamily="34" charset="0"/>
              </a:rPr>
              <a:t>resentatie</a:t>
            </a:r>
          </a:p>
        </p:txBody>
      </p:sp>
    </p:spTree>
    <p:extLst>
      <p:ext uri="{BB962C8B-B14F-4D97-AF65-F5344CB8AC3E}">
        <p14:creationId xmlns:p14="http://schemas.microsoft.com/office/powerpoint/2010/main" val="3697828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jdelijke aanduiding voor voettekst 19">
            <a:extLst>
              <a:ext uri="{FF2B5EF4-FFF2-40B4-BE49-F238E27FC236}">
                <a16:creationId xmlns:a16="http://schemas.microsoft.com/office/drawing/2014/main" id="{0BF099E5-2A69-41D9-B983-A4AB5F518EEE}"/>
              </a:ext>
            </a:extLst>
          </p:cNvPr>
          <p:cNvSpPr>
            <a:spLocks noGrp="1"/>
          </p:cNvSpPr>
          <p:nvPr>
            <p:ph type="ftr" sz="quarter" idx="11"/>
          </p:nvPr>
        </p:nvSpPr>
        <p:spPr/>
        <p:txBody>
          <a:bodyPr/>
          <a:lstStyle/>
          <a:p>
            <a:r>
              <a:rPr lang="nl-NL"/>
              <a:t>Koninklijk Actuarieel Genootschap    |   Johan de Witt Prijs 2023</a:t>
            </a:r>
            <a:endParaRPr lang="nl-NL" dirty="0"/>
          </a:p>
        </p:txBody>
      </p:sp>
      <p:sp>
        <p:nvSpPr>
          <p:cNvPr id="3" name="Title 2"/>
          <p:cNvSpPr>
            <a:spLocks noGrp="1"/>
          </p:cNvSpPr>
          <p:nvPr>
            <p:ph type="title"/>
          </p:nvPr>
        </p:nvSpPr>
        <p:spPr/>
        <p:txBody>
          <a:bodyPr>
            <a:normAutofit/>
          </a:bodyPr>
          <a:lstStyle/>
          <a:p>
            <a:r>
              <a:rPr lang="nl-NL" sz="3600" dirty="0">
                <a:latin typeface="Verdana" panose="020B0604030504040204" pitchFamily="34" charset="0"/>
                <a:ea typeface="Verdana" panose="020B0604030504040204" pitchFamily="34" charset="0"/>
                <a:cs typeface="Verdana" panose="020B0604030504040204" pitchFamily="34" charset="0"/>
              </a:rPr>
              <a:t>Jury 2023</a:t>
            </a:r>
          </a:p>
        </p:txBody>
      </p:sp>
      <p:sp>
        <p:nvSpPr>
          <p:cNvPr id="5" name="Tijdelijke aanduiding voor dianummer 4">
            <a:extLst>
              <a:ext uri="{FF2B5EF4-FFF2-40B4-BE49-F238E27FC236}">
                <a16:creationId xmlns:a16="http://schemas.microsoft.com/office/drawing/2014/main" id="{6E36A966-A390-4F14-8C33-6C7D456E516B}"/>
              </a:ext>
            </a:extLst>
          </p:cNvPr>
          <p:cNvSpPr>
            <a:spLocks noGrp="1"/>
          </p:cNvSpPr>
          <p:nvPr>
            <p:ph type="sldNum" sz="quarter" idx="12"/>
          </p:nvPr>
        </p:nvSpPr>
        <p:spPr/>
        <p:txBody>
          <a:bodyPr/>
          <a:lstStyle/>
          <a:p>
            <a:fld id="{178EF7B4-41E2-400E-80A8-6959545BA6EF}" type="slidenum">
              <a:rPr lang="nl-NL" smtClean="0"/>
              <a:pPr/>
              <a:t>6</a:t>
            </a:fld>
            <a:endParaRPr lang="nl-NL"/>
          </a:p>
        </p:txBody>
      </p:sp>
      <p:sp>
        <p:nvSpPr>
          <p:cNvPr id="7" name="Tijdelijke aanduiding voor datum 6">
            <a:extLst>
              <a:ext uri="{FF2B5EF4-FFF2-40B4-BE49-F238E27FC236}">
                <a16:creationId xmlns:a16="http://schemas.microsoft.com/office/drawing/2014/main" id="{C5D5ACD2-29FF-4A7B-B823-A824C6A9ED8F}"/>
              </a:ext>
            </a:extLst>
          </p:cNvPr>
          <p:cNvSpPr>
            <a:spLocks noGrp="1"/>
          </p:cNvSpPr>
          <p:nvPr>
            <p:ph type="dt" sz="half" idx="10"/>
          </p:nvPr>
        </p:nvSpPr>
        <p:spPr/>
        <p:txBody>
          <a:bodyPr/>
          <a:lstStyle/>
          <a:p>
            <a:r>
              <a:rPr lang="nl-NL"/>
              <a:t>17-11-2023</a:t>
            </a:r>
          </a:p>
        </p:txBody>
      </p:sp>
      <p:sp>
        <p:nvSpPr>
          <p:cNvPr id="10" name="Rechthoek 9">
            <a:extLst>
              <a:ext uri="{FF2B5EF4-FFF2-40B4-BE49-F238E27FC236}">
                <a16:creationId xmlns:a16="http://schemas.microsoft.com/office/drawing/2014/main" id="{D9C7B7FF-C911-4A5F-8C27-0A4C052E3D4E}"/>
              </a:ext>
            </a:extLst>
          </p:cNvPr>
          <p:cNvSpPr/>
          <p:nvPr/>
        </p:nvSpPr>
        <p:spPr>
          <a:xfrm>
            <a:off x="3435803" y="3425908"/>
            <a:ext cx="2054922" cy="369332"/>
          </a:xfrm>
          <a:prstGeom prst="rect">
            <a:avLst/>
          </a:prstGeom>
        </p:spPr>
        <p:txBody>
          <a:bodyPr wrap="none">
            <a:spAutoFit/>
          </a:bodyPr>
          <a:lstStyle/>
          <a:p>
            <a:r>
              <a:rPr lang="nl-NL" dirty="0"/>
              <a:t>Leendert van Gastel</a:t>
            </a:r>
          </a:p>
        </p:txBody>
      </p:sp>
      <p:sp>
        <p:nvSpPr>
          <p:cNvPr id="11" name="Rechthoek 10">
            <a:extLst>
              <a:ext uri="{FF2B5EF4-FFF2-40B4-BE49-F238E27FC236}">
                <a16:creationId xmlns:a16="http://schemas.microsoft.com/office/drawing/2014/main" id="{2A6942B7-08B6-4023-9B83-3489BAF0CA3D}"/>
              </a:ext>
            </a:extLst>
          </p:cNvPr>
          <p:cNvSpPr/>
          <p:nvPr/>
        </p:nvSpPr>
        <p:spPr>
          <a:xfrm>
            <a:off x="720920" y="3425908"/>
            <a:ext cx="1425518" cy="369332"/>
          </a:xfrm>
          <a:prstGeom prst="rect">
            <a:avLst/>
          </a:prstGeom>
        </p:spPr>
        <p:txBody>
          <a:bodyPr wrap="none">
            <a:spAutoFit/>
          </a:bodyPr>
          <a:lstStyle/>
          <a:p>
            <a:r>
              <a:rPr lang="nl-NL" dirty="0"/>
              <a:t>Lieke Werner</a:t>
            </a:r>
          </a:p>
        </p:txBody>
      </p:sp>
      <p:sp>
        <p:nvSpPr>
          <p:cNvPr id="12" name="Rechthoek 11">
            <a:extLst>
              <a:ext uri="{FF2B5EF4-FFF2-40B4-BE49-F238E27FC236}">
                <a16:creationId xmlns:a16="http://schemas.microsoft.com/office/drawing/2014/main" id="{2E61C55D-2EB4-4E17-B620-2F036293AB77}"/>
              </a:ext>
            </a:extLst>
          </p:cNvPr>
          <p:cNvSpPr/>
          <p:nvPr/>
        </p:nvSpPr>
        <p:spPr>
          <a:xfrm>
            <a:off x="6803009" y="6106902"/>
            <a:ext cx="1391728" cy="369332"/>
          </a:xfrm>
          <a:prstGeom prst="rect">
            <a:avLst/>
          </a:prstGeom>
        </p:spPr>
        <p:txBody>
          <a:bodyPr wrap="none">
            <a:spAutoFit/>
          </a:bodyPr>
          <a:lstStyle/>
          <a:p>
            <a:r>
              <a:rPr lang="nl-NL" dirty="0"/>
              <a:t>Dennis </a:t>
            </a:r>
            <a:r>
              <a:rPr lang="nl-NL" dirty="0" err="1"/>
              <a:t>Bams</a:t>
            </a:r>
            <a:endParaRPr lang="nl-NL" dirty="0"/>
          </a:p>
        </p:txBody>
      </p:sp>
      <p:sp>
        <p:nvSpPr>
          <p:cNvPr id="13" name="Rechthoek 12">
            <a:extLst>
              <a:ext uri="{FF2B5EF4-FFF2-40B4-BE49-F238E27FC236}">
                <a16:creationId xmlns:a16="http://schemas.microsoft.com/office/drawing/2014/main" id="{79C6D58B-623E-4BB0-A8F8-F395B7063DC6}"/>
              </a:ext>
            </a:extLst>
          </p:cNvPr>
          <p:cNvSpPr/>
          <p:nvPr/>
        </p:nvSpPr>
        <p:spPr>
          <a:xfrm>
            <a:off x="6416645" y="3425908"/>
            <a:ext cx="2082493" cy="369332"/>
          </a:xfrm>
          <a:prstGeom prst="rect">
            <a:avLst/>
          </a:prstGeom>
        </p:spPr>
        <p:txBody>
          <a:bodyPr wrap="none">
            <a:spAutoFit/>
          </a:bodyPr>
          <a:lstStyle/>
          <a:p>
            <a:r>
              <a:rPr lang="nl-NL" dirty="0"/>
              <a:t>Muriël van den Berg</a:t>
            </a:r>
          </a:p>
        </p:txBody>
      </p:sp>
      <p:sp>
        <p:nvSpPr>
          <p:cNvPr id="14" name="Rechthoek 13">
            <a:extLst>
              <a:ext uri="{FF2B5EF4-FFF2-40B4-BE49-F238E27FC236}">
                <a16:creationId xmlns:a16="http://schemas.microsoft.com/office/drawing/2014/main" id="{1AFCD560-95DA-4CD4-A9E1-C733E10DD80D}"/>
              </a:ext>
            </a:extLst>
          </p:cNvPr>
          <p:cNvSpPr/>
          <p:nvPr/>
        </p:nvSpPr>
        <p:spPr>
          <a:xfrm>
            <a:off x="9673221" y="3425908"/>
            <a:ext cx="1554785" cy="369332"/>
          </a:xfrm>
          <a:prstGeom prst="rect">
            <a:avLst/>
          </a:prstGeom>
        </p:spPr>
        <p:txBody>
          <a:bodyPr wrap="none">
            <a:spAutoFit/>
          </a:bodyPr>
          <a:lstStyle/>
          <a:p>
            <a:r>
              <a:rPr lang="nl-NL" dirty="0"/>
              <a:t>Roger </a:t>
            </a:r>
            <a:r>
              <a:rPr lang="nl-NL" dirty="0" err="1"/>
              <a:t>Laeven</a:t>
            </a:r>
            <a:r>
              <a:rPr lang="nl-NL" dirty="0"/>
              <a:t> </a:t>
            </a:r>
          </a:p>
        </p:txBody>
      </p:sp>
      <p:sp>
        <p:nvSpPr>
          <p:cNvPr id="15" name="Rechthoek 14">
            <a:extLst>
              <a:ext uri="{FF2B5EF4-FFF2-40B4-BE49-F238E27FC236}">
                <a16:creationId xmlns:a16="http://schemas.microsoft.com/office/drawing/2014/main" id="{DF2D7621-33C5-445B-B66D-ED880A12EC75}"/>
              </a:ext>
            </a:extLst>
          </p:cNvPr>
          <p:cNvSpPr/>
          <p:nvPr/>
        </p:nvSpPr>
        <p:spPr>
          <a:xfrm>
            <a:off x="3802052" y="6106902"/>
            <a:ext cx="1301510" cy="369332"/>
          </a:xfrm>
          <a:prstGeom prst="rect">
            <a:avLst/>
          </a:prstGeom>
        </p:spPr>
        <p:txBody>
          <a:bodyPr wrap="none">
            <a:spAutoFit/>
          </a:bodyPr>
          <a:lstStyle/>
          <a:p>
            <a:r>
              <a:rPr lang="nl-NL" dirty="0"/>
              <a:t>Richard Plat</a:t>
            </a:r>
          </a:p>
        </p:txBody>
      </p:sp>
      <p:sp>
        <p:nvSpPr>
          <p:cNvPr id="16" name="Rechthoek 15">
            <a:extLst>
              <a:ext uri="{FF2B5EF4-FFF2-40B4-BE49-F238E27FC236}">
                <a16:creationId xmlns:a16="http://schemas.microsoft.com/office/drawing/2014/main" id="{136E9AFD-C1D7-4C63-BE4E-56E82D45E7D4}"/>
              </a:ext>
            </a:extLst>
          </p:cNvPr>
          <p:cNvSpPr/>
          <p:nvPr/>
        </p:nvSpPr>
        <p:spPr>
          <a:xfrm>
            <a:off x="629036" y="6106902"/>
            <a:ext cx="1658403" cy="369332"/>
          </a:xfrm>
          <a:prstGeom prst="rect">
            <a:avLst/>
          </a:prstGeom>
        </p:spPr>
        <p:txBody>
          <a:bodyPr wrap="none">
            <a:spAutoFit/>
          </a:bodyPr>
          <a:lstStyle/>
          <a:p>
            <a:r>
              <a:rPr lang="nl-NL" dirty="0"/>
              <a:t>Jos Berkemeijer</a:t>
            </a:r>
          </a:p>
        </p:txBody>
      </p:sp>
      <p:pic>
        <p:nvPicPr>
          <p:cNvPr id="27" name="Afbeelding 26">
            <a:extLst>
              <a:ext uri="{FF2B5EF4-FFF2-40B4-BE49-F238E27FC236}">
                <a16:creationId xmlns:a16="http://schemas.microsoft.com/office/drawing/2014/main" id="{11947D85-C927-BEFA-8B87-D8ACFC1CCC9C}"/>
              </a:ext>
            </a:extLst>
          </p:cNvPr>
          <p:cNvPicPr>
            <a:picLocks noChangeAspect="1"/>
          </p:cNvPicPr>
          <p:nvPr/>
        </p:nvPicPr>
        <p:blipFill>
          <a:blip r:embed="rId3"/>
          <a:stretch>
            <a:fillRect/>
          </a:stretch>
        </p:blipFill>
        <p:spPr>
          <a:xfrm>
            <a:off x="9306929" y="3965565"/>
            <a:ext cx="2160000" cy="2160000"/>
          </a:xfrm>
          <a:prstGeom prst="rect">
            <a:avLst/>
          </a:prstGeom>
        </p:spPr>
      </p:pic>
      <p:pic>
        <p:nvPicPr>
          <p:cNvPr id="28" name="Afbeelding 27">
            <a:extLst>
              <a:ext uri="{FF2B5EF4-FFF2-40B4-BE49-F238E27FC236}">
                <a16:creationId xmlns:a16="http://schemas.microsoft.com/office/drawing/2014/main" id="{A4D454FD-4744-216E-EC6B-F8EA3AEA3133}"/>
              </a:ext>
            </a:extLst>
          </p:cNvPr>
          <p:cNvPicPr>
            <a:picLocks noChangeAspect="1"/>
          </p:cNvPicPr>
          <p:nvPr/>
        </p:nvPicPr>
        <p:blipFill>
          <a:blip r:embed="rId4"/>
          <a:stretch>
            <a:fillRect/>
          </a:stretch>
        </p:blipFill>
        <p:spPr>
          <a:xfrm>
            <a:off x="6338140" y="1254805"/>
            <a:ext cx="2160000" cy="2160000"/>
          </a:xfrm>
          <a:prstGeom prst="rect">
            <a:avLst/>
          </a:prstGeom>
        </p:spPr>
      </p:pic>
      <p:pic>
        <p:nvPicPr>
          <p:cNvPr id="30" name="Afbeelding 29">
            <a:extLst>
              <a:ext uri="{FF2B5EF4-FFF2-40B4-BE49-F238E27FC236}">
                <a16:creationId xmlns:a16="http://schemas.microsoft.com/office/drawing/2014/main" id="{16524CAD-0F56-13BF-5392-8F004423A599}"/>
              </a:ext>
            </a:extLst>
          </p:cNvPr>
          <p:cNvPicPr>
            <a:picLocks noChangeAspect="1"/>
          </p:cNvPicPr>
          <p:nvPr/>
        </p:nvPicPr>
        <p:blipFill>
          <a:blip r:embed="rId5"/>
          <a:stretch>
            <a:fillRect/>
          </a:stretch>
        </p:blipFill>
        <p:spPr>
          <a:xfrm>
            <a:off x="400562" y="1254805"/>
            <a:ext cx="2160000" cy="2160000"/>
          </a:xfrm>
          <a:prstGeom prst="rect">
            <a:avLst/>
          </a:prstGeom>
        </p:spPr>
      </p:pic>
      <p:pic>
        <p:nvPicPr>
          <p:cNvPr id="32" name="Afbeelding 31">
            <a:extLst>
              <a:ext uri="{FF2B5EF4-FFF2-40B4-BE49-F238E27FC236}">
                <a16:creationId xmlns:a16="http://schemas.microsoft.com/office/drawing/2014/main" id="{C15BDD84-DDF0-4138-9E37-0C86D09CD83D}"/>
              </a:ext>
            </a:extLst>
          </p:cNvPr>
          <p:cNvPicPr>
            <a:picLocks noChangeAspect="1"/>
          </p:cNvPicPr>
          <p:nvPr/>
        </p:nvPicPr>
        <p:blipFill>
          <a:blip r:embed="rId6"/>
          <a:stretch>
            <a:fillRect/>
          </a:stretch>
        </p:blipFill>
        <p:spPr>
          <a:xfrm>
            <a:off x="3369351" y="1254805"/>
            <a:ext cx="2160000" cy="2160000"/>
          </a:xfrm>
          <a:prstGeom prst="rect">
            <a:avLst/>
          </a:prstGeom>
        </p:spPr>
      </p:pic>
      <p:pic>
        <p:nvPicPr>
          <p:cNvPr id="34" name="Afbeelding 33">
            <a:extLst>
              <a:ext uri="{FF2B5EF4-FFF2-40B4-BE49-F238E27FC236}">
                <a16:creationId xmlns:a16="http://schemas.microsoft.com/office/drawing/2014/main" id="{73716429-4ACB-BED3-1F5D-49ACDF207C11}"/>
              </a:ext>
            </a:extLst>
          </p:cNvPr>
          <p:cNvPicPr>
            <a:picLocks noChangeAspect="1"/>
          </p:cNvPicPr>
          <p:nvPr/>
        </p:nvPicPr>
        <p:blipFill>
          <a:blip r:embed="rId7"/>
          <a:stretch>
            <a:fillRect/>
          </a:stretch>
        </p:blipFill>
        <p:spPr>
          <a:xfrm>
            <a:off x="9306929" y="1254805"/>
            <a:ext cx="2160000" cy="2160000"/>
          </a:xfrm>
          <a:prstGeom prst="rect">
            <a:avLst/>
          </a:prstGeom>
        </p:spPr>
      </p:pic>
      <p:pic>
        <p:nvPicPr>
          <p:cNvPr id="36" name="Afbeelding 35">
            <a:extLst>
              <a:ext uri="{FF2B5EF4-FFF2-40B4-BE49-F238E27FC236}">
                <a16:creationId xmlns:a16="http://schemas.microsoft.com/office/drawing/2014/main" id="{E4C2EB6F-E3D1-16CD-F18A-C15F8C9A45A1}"/>
              </a:ext>
            </a:extLst>
          </p:cNvPr>
          <p:cNvPicPr>
            <a:picLocks noChangeAspect="1"/>
          </p:cNvPicPr>
          <p:nvPr/>
        </p:nvPicPr>
        <p:blipFill>
          <a:blip r:embed="rId8"/>
          <a:stretch>
            <a:fillRect/>
          </a:stretch>
        </p:blipFill>
        <p:spPr>
          <a:xfrm>
            <a:off x="400562" y="3950210"/>
            <a:ext cx="2160000" cy="2160000"/>
          </a:xfrm>
          <a:prstGeom prst="rect">
            <a:avLst/>
          </a:prstGeom>
        </p:spPr>
      </p:pic>
      <p:pic>
        <p:nvPicPr>
          <p:cNvPr id="38" name="Afbeelding 37">
            <a:extLst>
              <a:ext uri="{FF2B5EF4-FFF2-40B4-BE49-F238E27FC236}">
                <a16:creationId xmlns:a16="http://schemas.microsoft.com/office/drawing/2014/main" id="{C8182755-4BD0-C3BF-66BC-BB67203CD9BF}"/>
              </a:ext>
            </a:extLst>
          </p:cNvPr>
          <p:cNvPicPr>
            <a:picLocks noChangeAspect="1"/>
          </p:cNvPicPr>
          <p:nvPr/>
        </p:nvPicPr>
        <p:blipFill>
          <a:blip r:embed="rId9"/>
          <a:stretch>
            <a:fillRect/>
          </a:stretch>
        </p:blipFill>
        <p:spPr>
          <a:xfrm>
            <a:off x="3369351" y="3950210"/>
            <a:ext cx="2160000" cy="2160000"/>
          </a:xfrm>
          <a:prstGeom prst="rect">
            <a:avLst/>
          </a:prstGeom>
        </p:spPr>
      </p:pic>
      <p:pic>
        <p:nvPicPr>
          <p:cNvPr id="40" name="Afbeelding 39">
            <a:extLst>
              <a:ext uri="{FF2B5EF4-FFF2-40B4-BE49-F238E27FC236}">
                <a16:creationId xmlns:a16="http://schemas.microsoft.com/office/drawing/2014/main" id="{1F2105B1-A930-F695-0938-8AC6098D523B}"/>
              </a:ext>
            </a:extLst>
          </p:cNvPr>
          <p:cNvPicPr>
            <a:picLocks noChangeAspect="1"/>
          </p:cNvPicPr>
          <p:nvPr/>
        </p:nvPicPr>
        <p:blipFill>
          <a:blip r:embed="rId10"/>
          <a:stretch>
            <a:fillRect/>
          </a:stretch>
        </p:blipFill>
        <p:spPr>
          <a:xfrm>
            <a:off x="6338140" y="3950210"/>
            <a:ext cx="2160000" cy="2160000"/>
          </a:xfrm>
          <a:prstGeom prst="rect">
            <a:avLst/>
          </a:prstGeom>
        </p:spPr>
      </p:pic>
      <p:pic>
        <p:nvPicPr>
          <p:cNvPr id="42" name="Afbeelding 41">
            <a:extLst>
              <a:ext uri="{FF2B5EF4-FFF2-40B4-BE49-F238E27FC236}">
                <a16:creationId xmlns:a16="http://schemas.microsoft.com/office/drawing/2014/main" id="{C57F8149-DF17-B5B2-F85C-4AFEDDAB2F92}"/>
              </a:ext>
            </a:extLst>
          </p:cNvPr>
          <p:cNvPicPr>
            <a:picLocks noChangeAspect="1"/>
          </p:cNvPicPr>
          <p:nvPr/>
        </p:nvPicPr>
        <p:blipFill>
          <a:blip r:embed="rId11"/>
          <a:stretch>
            <a:fillRect/>
          </a:stretch>
        </p:blipFill>
        <p:spPr>
          <a:xfrm>
            <a:off x="9306929" y="3950210"/>
            <a:ext cx="2160000" cy="2160000"/>
          </a:xfrm>
          <a:prstGeom prst="rect">
            <a:avLst/>
          </a:prstGeom>
        </p:spPr>
      </p:pic>
      <p:sp>
        <p:nvSpPr>
          <p:cNvPr id="26" name="Rechthoek 25">
            <a:extLst>
              <a:ext uri="{FF2B5EF4-FFF2-40B4-BE49-F238E27FC236}">
                <a16:creationId xmlns:a16="http://schemas.microsoft.com/office/drawing/2014/main" id="{9C1B7E54-B15F-4E50-A584-9CBBEE889B05}"/>
              </a:ext>
            </a:extLst>
          </p:cNvPr>
          <p:cNvSpPr/>
          <p:nvPr/>
        </p:nvSpPr>
        <p:spPr>
          <a:xfrm>
            <a:off x="9210922" y="6106902"/>
            <a:ext cx="2370714" cy="369332"/>
          </a:xfrm>
          <a:prstGeom prst="rect">
            <a:avLst/>
          </a:prstGeom>
        </p:spPr>
        <p:txBody>
          <a:bodyPr wrap="none">
            <a:spAutoFit/>
          </a:bodyPr>
          <a:lstStyle/>
          <a:p>
            <a:r>
              <a:rPr lang="nl-NL" dirty="0"/>
              <a:t>Melissa van Wingerden</a:t>
            </a:r>
          </a:p>
        </p:txBody>
      </p:sp>
    </p:spTree>
    <p:extLst>
      <p:ext uri="{BB962C8B-B14F-4D97-AF65-F5344CB8AC3E}">
        <p14:creationId xmlns:p14="http://schemas.microsoft.com/office/powerpoint/2010/main" val="28630909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a:extLst>
              <a:ext uri="{FF2B5EF4-FFF2-40B4-BE49-F238E27FC236}">
                <a16:creationId xmlns:a16="http://schemas.microsoft.com/office/drawing/2014/main" id="{46EB7015-A3C7-4E27-921C-3B5556C79366}"/>
              </a:ext>
            </a:extLst>
          </p:cNvPr>
          <p:cNvSpPr>
            <a:spLocks noGrp="1"/>
          </p:cNvSpPr>
          <p:nvPr>
            <p:ph type="ftr" sz="quarter" idx="11"/>
          </p:nvPr>
        </p:nvSpPr>
        <p:spPr/>
        <p:txBody>
          <a:bodyPr/>
          <a:lstStyle/>
          <a:p>
            <a:r>
              <a:rPr lang="nl-NL"/>
              <a:t>Koninklijk Actuarieel Genootschap    |   Johan de Witt Prijs 2023</a:t>
            </a:r>
            <a:endParaRPr lang="nl-NL" dirty="0"/>
          </a:p>
        </p:txBody>
      </p:sp>
      <p:sp>
        <p:nvSpPr>
          <p:cNvPr id="3" name="Title 2"/>
          <p:cNvSpPr>
            <a:spLocks noGrp="1"/>
          </p:cNvSpPr>
          <p:nvPr>
            <p:ph type="title"/>
          </p:nvPr>
        </p:nvSpPr>
        <p:spPr/>
        <p:txBody>
          <a:bodyPr>
            <a:normAutofit/>
          </a:bodyPr>
          <a:lstStyle/>
          <a:p>
            <a:r>
              <a:rPr lang="nl-NL" sz="3600" dirty="0">
                <a:latin typeface="Verdana" panose="020B0604030504040204" pitchFamily="34" charset="0"/>
                <a:ea typeface="Verdana" panose="020B0604030504040204" pitchFamily="34" charset="0"/>
                <a:cs typeface="Verdana" panose="020B0604030504040204" pitchFamily="34" charset="0"/>
              </a:rPr>
              <a:t>Winnaars 2021 en 2022: 2023?</a:t>
            </a:r>
          </a:p>
        </p:txBody>
      </p:sp>
      <p:sp>
        <p:nvSpPr>
          <p:cNvPr id="7" name="Tijdelijke aanduiding voor dianummer 6">
            <a:extLst>
              <a:ext uri="{FF2B5EF4-FFF2-40B4-BE49-F238E27FC236}">
                <a16:creationId xmlns:a16="http://schemas.microsoft.com/office/drawing/2014/main" id="{17C7C6D1-A78E-4229-A33E-F7D3A2B3E902}"/>
              </a:ext>
            </a:extLst>
          </p:cNvPr>
          <p:cNvSpPr>
            <a:spLocks noGrp="1"/>
          </p:cNvSpPr>
          <p:nvPr>
            <p:ph type="sldNum" sz="quarter" idx="12"/>
          </p:nvPr>
        </p:nvSpPr>
        <p:spPr/>
        <p:txBody>
          <a:bodyPr/>
          <a:lstStyle/>
          <a:p>
            <a:fld id="{178EF7B4-41E2-400E-80A8-6959545BA6EF}" type="slidenum">
              <a:rPr lang="nl-NL" smtClean="0"/>
              <a:pPr/>
              <a:t>7</a:t>
            </a:fld>
            <a:endParaRPr lang="nl-NL"/>
          </a:p>
        </p:txBody>
      </p:sp>
      <p:sp>
        <p:nvSpPr>
          <p:cNvPr id="8" name="Tijdelijke aanduiding voor datum 7">
            <a:extLst>
              <a:ext uri="{FF2B5EF4-FFF2-40B4-BE49-F238E27FC236}">
                <a16:creationId xmlns:a16="http://schemas.microsoft.com/office/drawing/2014/main" id="{1793BC86-35ED-4D35-A763-1FF73F8ACA80}"/>
              </a:ext>
            </a:extLst>
          </p:cNvPr>
          <p:cNvSpPr>
            <a:spLocks noGrp="1"/>
          </p:cNvSpPr>
          <p:nvPr>
            <p:ph type="dt" sz="half" idx="10"/>
          </p:nvPr>
        </p:nvSpPr>
        <p:spPr/>
        <p:txBody>
          <a:bodyPr/>
          <a:lstStyle/>
          <a:p>
            <a:r>
              <a:rPr lang="nl-NL"/>
              <a:t>17-11-2023</a:t>
            </a:r>
          </a:p>
        </p:txBody>
      </p:sp>
      <p:sp>
        <p:nvSpPr>
          <p:cNvPr id="6" name="Tekstvak 5">
            <a:extLst>
              <a:ext uri="{FF2B5EF4-FFF2-40B4-BE49-F238E27FC236}">
                <a16:creationId xmlns:a16="http://schemas.microsoft.com/office/drawing/2014/main" id="{6EB6D560-56BD-3A72-3133-09E449952F2D}"/>
              </a:ext>
            </a:extLst>
          </p:cNvPr>
          <p:cNvSpPr txBox="1"/>
          <p:nvPr/>
        </p:nvSpPr>
        <p:spPr>
          <a:xfrm>
            <a:off x="1017400" y="5340376"/>
            <a:ext cx="4168357" cy="461665"/>
          </a:xfrm>
          <a:prstGeom prst="rect">
            <a:avLst/>
          </a:prstGeom>
          <a:noFill/>
        </p:spPr>
        <p:txBody>
          <a:bodyPr wrap="square">
            <a:spAutoFit/>
          </a:bodyPr>
          <a:lstStyle/>
          <a:p>
            <a:r>
              <a:rPr lang="nl-NL" sz="2400" dirty="0"/>
              <a:t>Melissa van Wingerden (2021)</a:t>
            </a:r>
          </a:p>
        </p:txBody>
      </p:sp>
      <p:sp>
        <p:nvSpPr>
          <p:cNvPr id="10" name="Tekstvak 9">
            <a:extLst>
              <a:ext uri="{FF2B5EF4-FFF2-40B4-BE49-F238E27FC236}">
                <a16:creationId xmlns:a16="http://schemas.microsoft.com/office/drawing/2014/main" id="{B2D57D20-82F8-91D0-09CC-0AB149FD08F9}"/>
              </a:ext>
            </a:extLst>
          </p:cNvPr>
          <p:cNvSpPr txBox="1"/>
          <p:nvPr/>
        </p:nvSpPr>
        <p:spPr>
          <a:xfrm>
            <a:off x="9767831" y="6122407"/>
            <a:ext cx="2275121" cy="307777"/>
          </a:xfrm>
          <a:prstGeom prst="rect">
            <a:avLst/>
          </a:prstGeom>
          <a:noFill/>
        </p:spPr>
        <p:txBody>
          <a:bodyPr wrap="square">
            <a:spAutoFit/>
          </a:bodyPr>
          <a:lstStyle/>
          <a:p>
            <a:r>
              <a:rPr lang="nl-NL" sz="1400" dirty="0">
                <a:solidFill>
                  <a:schemeClr val="tx1">
                    <a:lumMod val="50000"/>
                    <a:lumOff val="50000"/>
                  </a:schemeClr>
                </a:solidFill>
              </a:rPr>
              <a:t>Fotograaf: </a:t>
            </a:r>
            <a:r>
              <a:rPr lang="nl-NL" sz="1400" dirty="0">
                <a:solidFill>
                  <a:schemeClr val="tx1">
                    <a:lumMod val="50000"/>
                    <a:lumOff val="50000"/>
                  </a:schemeClr>
                </a:solidFill>
                <a:hlinkClick r:id="rId3"/>
              </a:rPr>
              <a:t>Jacques Kok</a:t>
            </a:r>
            <a:endParaRPr lang="nl-NL" sz="1400" dirty="0">
              <a:solidFill>
                <a:schemeClr val="tx1">
                  <a:lumMod val="50000"/>
                  <a:lumOff val="50000"/>
                </a:schemeClr>
              </a:solidFill>
            </a:endParaRPr>
          </a:p>
        </p:txBody>
      </p:sp>
      <p:pic>
        <p:nvPicPr>
          <p:cNvPr id="18" name="Afbeelding 17">
            <a:extLst>
              <a:ext uri="{FF2B5EF4-FFF2-40B4-BE49-F238E27FC236}">
                <a16:creationId xmlns:a16="http://schemas.microsoft.com/office/drawing/2014/main" id="{CD7F7CAF-9B71-A3D4-94DA-A97205BB6B00}"/>
              </a:ext>
            </a:extLst>
          </p:cNvPr>
          <p:cNvPicPr>
            <a:picLocks noChangeAspect="1"/>
          </p:cNvPicPr>
          <p:nvPr/>
        </p:nvPicPr>
        <p:blipFill>
          <a:blip r:embed="rId4"/>
          <a:stretch>
            <a:fillRect/>
          </a:stretch>
        </p:blipFill>
        <p:spPr>
          <a:xfrm>
            <a:off x="306613" y="1534049"/>
            <a:ext cx="5400001" cy="3600000"/>
          </a:xfrm>
          <a:prstGeom prst="rect">
            <a:avLst/>
          </a:prstGeom>
        </p:spPr>
      </p:pic>
      <p:pic>
        <p:nvPicPr>
          <p:cNvPr id="5" name="Afbeelding 4">
            <a:extLst>
              <a:ext uri="{FF2B5EF4-FFF2-40B4-BE49-F238E27FC236}">
                <a16:creationId xmlns:a16="http://schemas.microsoft.com/office/drawing/2014/main" id="{5D180BD0-9BA1-BE4D-BCFB-5416CAE831CC}"/>
              </a:ext>
            </a:extLst>
          </p:cNvPr>
          <p:cNvPicPr>
            <a:picLocks noChangeAspect="1"/>
          </p:cNvPicPr>
          <p:nvPr/>
        </p:nvPicPr>
        <p:blipFill>
          <a:blip r:embed="rId5"/>
          <a:stretch>
            <a:fillRect/>
          </a:stretch>
        </p:blipFill>
        <p:spPr>
          <a:xfrm>
            <a:off x="6572186" y="1534049"/>
            <a:ext cx="5394040" cy="3600000"/>
          </a:xfrm>
          <a:prstGeom prst="rect">
            <a:avLst/>
          </a:prstGeom>
        </p:spPr>
      </p:pic>
      <p:sp>
        <p:nvSpPr>
          <p:cNvPr id="9" name="Tekstvak 8">
            <a:extLst>
              <a:ext uri="{FF2B5EF4-FFF2-40B4-BE49-F238E27FC236}">
                <a16:creationId xmlns:a16="http://schemas.microsoft.com/office/drawing/2014/main" id="{A92983CD-9356-6A38-0D19-1E7E8673FAF8}"/>
              </a:ext>
            </a:extLst>
          </p:cNvPr>
          <p:cNvSpPr txBox="1"/>
          <p:nvPr/>
        </p:nvSpPr>
        <p:spPr>
          <a:xfrm>
            <a:off x="7597866" y="5340376"/>
            <a:ext cx="3082704" cy="461665"/>
          </a:xfrm>
          <a:prstGeom prst="rect">
            <a:avLst/>
          </a:prstGeom>
          <a:noFill/>
        </p:spPr>
        <p:txBody>
          <a:bodyPr wrap="square">
            <a:spAutoFit/>
          </a:bodyPr>
          <a:lstStyle/>
          <a:p>
            <a:r>
              <a:rPr lang="nl-NL" sz="2400" dirty="0" err="1"/>
              <a:t>Yelle</a:t>
            </a:r>
            <a:r>
              <a:rPr lang="nl-NL" sz="2400" dirty="0"/>
              <a:t> </a:t>
            </a:r>
            <a:r>
              <a:rPr lang="nl-NL" sz="2400" dirty="0" err="1"/>
              <a:t>Hunninck</a:t>
            </a:r>
            <a:r>
              <a:rPr lang="nl-NL" sz="2400" dirty="0"/>
              <a:t> (2022)</a:t>
            </a:r>
          </a:p>
        </p:txBody>
      </p:sp>
    </p:spTree>
    <p:extLst>
      <p:ext uri="{BB962C8B-B14F-4D97-AF65-F5344CB8AC3E}">
        <p14:creationId xmlns:p14="http://schemas.microsoft.com/office/powerpoint/2010/main" val="997056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a:extLst>
              <a:ext uri="{FF2B5EF4-FFF2-40B4-BE49-F238E27FC236}">
                <a16:creationId xmlns:a16="http://schemas.microsoft.com/office/drawing/2014/main" id="{6E034A01-5156-42D4-A3B0-8A916AF8FAB5}"/>
              </a:ext>
            </a:extLst>
          </p:cNvPr>
          <p:cNvSpPr>
            <a:spLocks noGrp="1"/>
          </p:cNvSpPr>
          <p:nvPr>
            <p:ph type="ftr" sz="quarter" idx="11"/>
          </p:nvPr>
        </p:nvSpPr>
        <p:spPr/>
        <p:txBody>
          <a:bodyPr/>
          <a:lstStyle/>
          <a:p>
            <a:r>
              <a:rPr lang="nl-NL"/>
              <a:t>Koninklijk Actuarieel Genootschap    |   Johan de Witt Prijs 2023</a:t>
            </a:r>
            <a:endParaRPr lang="nl-NL" dirty="0"/>
          </a:p>
        </p:txBody>
      </p:sp>
      <p:sp>
        <p:nvSpPr>
          <p:cNvPr id="3" name="Title 2"/>
          <p:cNvSpPr>
            <a:spLocks noGrp="1"/>
          </p:cNvSpPr>
          <p:nvPr>
            <p:ph type="title"/>
          </p:nvPr>
        </p:nvSpPr>
        <p:spPr/>
        <p:txBody>
          <a:bodyPr>
            <a:normAutofit/>
          </a:bodyPr>
          <a:lstStyle/>
          <a:p>
            <a:r>
              <a:rPr lang="nl-NL" sz="3600" dirty="0">
                <a:latin typeface="Verdana" panose="020B0604030504040204" pitchFamily="34" charset="0"/>
                <a:ea typeface="Verdana" panose="020B0604030504040204" pitchFamily="34" charset="0"/>
                <a:cs typeface="Verdana" panose="020B0604030504040204" pitchFamily="34" charset="0"/>
              </a:rPr>
              <a:t>Inzendingen 2023	</a:t>
            </a:r>
          </a:p>
        </p:txBody>
      </p:sp>
      <p:sp>
        <p:nvSpPr>
          <p:cNvPr id="8" name="Tijdelijke aanduiding voor dianummer 7">
            <a:extLst>
              <a:ext uri="{FF2B5EF4-FFF2-40B4-BE49-F238E27FC236}">
                <a16:creationId xmlns:a16="http://schemas.microsoft.com/office/drawing/2014/main" id="{35CA7460-FC33-482F-82F6-C81766CFA7F4}"/>
              </a:ext>
            </a:extLst>
          </p:cNvPr>
          <p:cNvSpPr>
            <a:spLocks noGrp="1"/>
          </p:cNvSpPr>
          <p:nvPr>
            <p:ph type="sldNum" sz="quarter" idx="12"/>
          </p:nvPr>
        </p:nvSpPr>
        <p:spPr/>
        <p:txBody>
          <a:bodyPr/>
          <a:lstStyle/>
          <a:p>
            <a:fld id="{178EF7B4-41E2-400E-80A8-6959545BA6EF}" type="slidenum">
              <a:rPr lang="nl-NL" smtClean="0"/>
              <a:pPr/>
              <a:t>8</a:t>
            </a:fld>
            <a:endParaRPr lang="nl-NL"/>
          </a:p>
        </p:txBody>
      </p:sp>
      <p:sp>
        <p:nvSpPr>
          <p:cNvPr id="9" name="Tijdelijke aanduiding voor datum 8">
            <a:extLst>
              <a:ext uri="{FF2B5EF4-FFF2-40B4-BE49-F238E27FC236}">
                <a16:creationId xmlns:a16="http://schemas.microsoft.com/office/drawing/2014/main" id="{9A0B43D3-DC1F-452D-B048-E5AA67793DCE}"/>
              </a:ext>
            </a:extLst>
          </p:cNvPr>
          <p:cNvSpPr>
            <a:spLocks noGrp="1"/>
          </p:cNvSpPr>
          <p:nvPr>
            <p:ph type="dt" sz="half" idx="10"/>
          </p:nvPr>
        </p:nvSpPr>
        <p:spPr/>
        <p:txBody>
          <a:bodyPr/>
          <a:lstStyle/>
          <a:p>
            <a:r>
              <a:rPr lang="nl-NL"/>
              <a:t>17-11-2023</a:t>
            </a:r>
          </a:p>
        </p:txBody>
      </p:sp>
      <p:sp>
        <p:nvSpPr>
          <p:cNvPr id="2" name="Content Placeholder 1"/>
          <p:cNvSpPr>
            <a:spLocks noGrp="1"/>
          </p:cNvSpPr>
          <p:nvPr>
            <p:ph idx="4294967295"/>
          </p:nvPr>
        </p:nvSpPr>
        <p:spPr>
          <a:xfrm>
            <a:off x="306612" y="1222848"/>
            <a:ext cx="11865067" cy="5529646"/>
          </a:xfrm>
        </p:spPr>
        <p:txBody>
          <a:bodyPr>
            <a:noAutofit/>
          </a:bodyPr>
          <a:lstStyle/>
          <a:p>
            <a:pPr marL="0" indent="0">
              <a:lnSpc>
                <a:spcPct val="100000"/>
              </a:lnSpc>
              <a:spcBef>
                <a:spcPts val="0"/>
              </a:spcBef>
              <a:spcAft>
                <a:spcPts val="2400"/>
              </a:spcAft>
              <a:buNone/>
            </a:pPr>
            <a:r>
              <a:rPr lang="nl-NL" dirty="0">
                <a:latin typeface="Verdana" panose="020B0604030504040204" pitchFamily="34" charset="0"/>
                <a:ea typeface="Verdana" panose="020B0604030504040204" pitchFamily="34" charset="0"/>
                <a:cs typeface="Verdana" panose="020B0604030504040204" pitchFamily="34" charset="0"/>
              </a:rPr>
              <a:t>I. Acht beoordeelde scripties</a:t>
            </a:r>
          </a:p>
          <a:p>
            <a:pPr marL="0" indent="0">
              <a:lnSpc>
                <a:spcPct val="100000"/>
              </a:lnSpc>
              <a:spcBef>
                <a:spcPts val="0"/>
              </a:spcBef>
              <a:spcAft>
                <a:spcPts val="1200"/>
              </a:spcAft>
              <a:buNone/>
            </a:pPr>
            <a:r>
              <a:rPr lang="nl-NL" u="sng" dirty="0">
                <a:latin typeface="Verdana" panose="020B0604030504040204" pitchFamily="34" charset="0"/>
                <a:ea typeface="Verdana" panose="020B0604030504040204" pitchFamily="34" charset="0"/>
                <a:cs typeface="Verdana" panose="020B0604030504040204" pitchFamily="34" charset="0"/>
              </a:rPr>
              <a:t>II. Variëteit aan scriptie onderwerpen</a:t>
            </a:r>
          </a:p>
          <a:p>
            <a:pPr>
              <a:lnSpc>
                <a:spcPct val="100000"/>
              </a:lnSpc>
              <a:spcBef>
                <a:spcPts val="0"/>
              </a:spcBef>
              <a:spcAft>
                <a:spcPts val="1500"/>
              </a:spcAft>
            </a:pPr>
            <a:r>
              <a:rPr lang="nl-NL" sz="2300" b="1" dirty="0">
                <a:solidFill>
                  <a:srgbClr val="01586B"/>
                </a:solidFill>
                <a:latin typeface="Verdana" panose="020B0604030504040204" pitchFamily="34" charset="0"/>
                <a:ea typeface="Verdana" panose="020B0604030504040204" pitchFamily="34" charset="0"/>
                <a:cs typeface="Verdana" panose="020B0604030504040204" pitchFamily="34" charset="0"/>
              </a:rPr>
              <a:t>Leven</a:t>
            </a:r>
            <a:r>
              <a:rPr lang="nl-NL" sz="2300" dirty="0">
                <a:latin typeface="Verdana" panose="020B0604030504040204" pitchFamily="34" charset="0"/>
                <a:ea typeface="Verdana" panose="020B0604030504040204" pitchFamily="34" charset="0"/>
                <a:cs typeface="Verdana" panose="020B0604030504040204" pitchFamily="34" charset="0"/>
              </a:rPr>
              <a:t>:</a:t>
            </a:r>
            <a:r>
              <a:rPr lang="en-US" sz="2300" dirty="0">
                <a:latin typeface="Verdana" panose="020B0604030504040204" pitchFamily="34" charset="0"/>
                <a:ea typeface="Verdana" panose="020B0604030504040204" pitchFamily="34" charset="0"/>
                <a:cs typeface="Verdana" panose="020B0604030504040204" pitchFamily="34" charset="0"/>
              </a:rPr>
              <a:t> three-population mortality model of socioeconomic subgroups</a:t>
            </a:r>
          </a:p>
          <a:p>
            <a:pPr>
              <a:lnSpc>
                <a:spcPct val="100000"/>
              </a:lnSpc>
              <a:spcBef>
                <a:spcPts val="0"/>
              </a:spcBef>
              <a:spcAft>
                <a:spcPts val="1500"/>
              </a:spcAft>
            </a:pPr>
            <a:r>
              <a:rPr lang="nl-NL" sz="2300" b="1" dirty="0">
                <a:solidFill>
                  <a:srgbClr val="01586B"/>
                </a:solidFill>
                <a:latin typeface="Verdana" panose="020B0604030504040204" pitchFamily="34" charset="0"/>
                <a:ea typeface="Verdana" panose="020B0604030504040204" pitchFamily="34" charset="0"/>
                <a:cs typeface="Verdana" panose="020B0604030504040204" pitchFamily="34" charset="0"/>
              </a:rPr>
              <a:t>Pensioen</a:t>
            </a:r>
            <a:r>
              <a:rPr lang="nl-NL" sz="2300" dirty="0">
                <a:latin typeface="Verdana" panose="020B0604030504040204" pitchFamily="34" charset="0"/>
                <a:ea typeface="Verdana" panose="020B0604030504040204" pitchFamily="34" charset="0"/>
                <a:cs typeface="Verdana" panose="020B0604030504040204" pitchFamily="34" charset="0"/>
              </a:rPr>
              <a:t>: </a:t>
            </a:r>
            <a:r>
              <a:rPr lang="nl-NL" sz="2300" dirty="0" err="1">
                <a:latin typeface="Verdana" panose="020B0604030504040204" pitchFamily="34" charset="0"/>
                <a:ea typeface="Verdana" panose="020B0604030504040204" pitchFamily="34" charset="0"/>
                <a:cs typeface="Verdana" panose="020B0604030504040204" pitchFamily="34" charset="0"/>
              </a:rPr>
              <a:t>Bijleenrisico</a:t>
            </a:r>
            <a:r>
              <a:rPr lang="nl-NL" sz="2300" dirty="0">
                <a:latin typeface="Verdana" panose="020B0604030504040204" pitchFamily="34" charset="0"/>
                <a:ea typeface="Verdana" panose="020B0604030504040204" pitchFamily="34" charset="0"/>
                <a:cs typeface="Verdana" panose="020B0604030504040204" pitchFamily="34" charset="0"/>
              </a:rPr>
              <a:t> en risicopremie</a:t>
            </a:r>
          </a:p>
          <a:p>
            <a:pPr>
              <a:lnSpc>
                <a:spcPct val="100000"/>
              </a:lnSpc>
              <a:spcBef>
                <a:spcPts val="0"/>
              </a:spcBef>
              <a:spcAft>
                <a:spcPts val="1500"/>
              </a:spcAft>
            </a:pPr>
            <a:r>
              <a:rPr lang="nl-NL" sz="2300" b="1" dirty="0">
                <a:solidFill>
                  <a:srgbClr val="01586B"/>
                </a:solidFill>
                <a:latin typeface="Verdana" panose="020B0604030504040204" pitchFamily="34" charset="0"/>
                <a:ea typeface="Verdana" panose="020B0604030504040204" pitchFamily="34" charset="0"/>
                <a:cs typeface="Verdana" panose="020B0604030504040204" pitchFamily="34" charset="0"/>
              </a:rPr>
              <a:t>Schade</a:t>
            </a:r>
            <a:r>
              <a:rPr lang="nl-NL" sz="2300" dirty="0">
                <a:latin typeface="Verdana" panose="020B0604030504040204" pitchFamily="34" charset="0"/>
                <a:ea typeface="Verdana" panose="020B0604030504040204" pitchFamily="34" charset="0"/>
                <a:cs typeface="Verdana" panose="020B0604030504040204" pitchFamily="34" charset="0"/>
              </a:rPr>
              <a:t>: ML claim </a:t>
            </a:r>
            <a:r>
              <a:rPr lang="nl-NL" sz="2300" dirty="0" err="1">
                <a:latin typeface="Verdana" panose="020B0604030504040204" pitchFamily="34" charset="0"/>
                <a:ea typeface="Verdana" panose="020B0604030504040204" pitchFamily="34" charset="0"/>
                <a:cs typeface="Verdana" panose="020B0604030504040204" pitchFamily="34" charset="0"/>
              </a:rPr>
              <a:t>frequency</a:t>
            </a:r>
            <a:r>
              <a:rPr lang="nl-NL" sz="2300" dirty="0">
                <a:latin typeface="Verdana" panose="020B0604030504040204" pitchFamily="34" charset="0"/>
                <a:ea typeface="Verdana" panose="020B0604030504040204" pitchFamily="34" charset="0"/>
                <a:cs typeface="Verdana" panose="020B0604030504040204" pitchFamily="34" charset="0"/>
              </a:rPr>
              <a:t> model </a:t>
            </a:r>
          </a:p>
          <a:p>
            <a:pPr>
              <a:lnSpc>
                <a:spcPct val="100000"/>
              </a:lnSpc>
              <a:spcBef>
                <a:spcPts val="0"/>
              </a:spcBef>
              <a:spcAft>
                <a:spcPts val="1500"/>
              </a:spcAft>
            </a:pPr>
            <a:r>
              <a:rPr lang="nl-NL" sz="2300" b="1" dirty="0">
                <a:solidFill>
                  <a:schemeClr val="accent4">
                    <a:lumMod val="75000"/>
                  </a:schemeClr>
                </a:solidFill>
                <a:latin typeface="Verdana" panose="020B0604030504040204" pitchFamily="34" charset="0"/>
                <a:ea typeface="Verdana" panose="020B0604030504040204" pitchFamily="34" charset="0"/>
                <a:cs typeface="Verdana" panose="020B0604030504040204" pitchFamily="34" charset="0"/>
              </a:rPr>
              <a:t>Cyber Risk</a:t>
            </a:r>
            <a:r>
              <a:rPr lang="nl-NL" sz="2300" dirty="0">
                <a:latin typeface="Verdana" panose="020B0604030504040204" pitchFamily="34" charset="0"/>
                <a:ea typeface="Verdana" panose="020B0604030504040204" pitchFamily="34" charset="0"/>
                <a:cs typeface="Verdana" panose="020B0604030504040204" pitchFamily="34" charset="0"/>
              </a:rPr>
              <a:t>: Cyber risk </a:t>
            </a:r>
            <a:r>
              <a:rPr lang="nl-NL" sz="2300" dirty="0" err="1">
                <a:latin typeface="Verdana" panose="020B0604030504040204" pitchFamily="34" charset="0"/>
                <a:ea typeface="Verdana" panose="020B0604030504040204" pitchFamily="34" charset="0"/>
                <a:cs typeface="Verdana" panose="020B0604030504040204" pitchFamily="34" charset="0"/>
              </a:rPr>
              <a:t>frequency</a:t>
            </a:r>
            <a:r>
              <a:rPr lang="nl-NL" sz="2300" dirty="0">
                <a:latin typeface="Verdana" panose="020B0604030504040204" pitchFamily="34" charset="0"/>
                <a:ea typeface="Verdana" panose="020B0604030504040204" pitchFamily="34" charset="0"/>
                <a:cs typeface="Verdana" panose="020B0604030504040204" pitchFamily="34" charset="0"/>
              </a:rPr>
              <a:t> risk model </a:t>
            </a:r>
          </a:p>
          <a:p>
            <a:pPr>
              <a:lnSpc>
                <a:spcPct val="100000"/>
              </a:lnSpc>
              <a:spcBef>
                <a:spcPts val="0"/>
              </a:spcBef>
              <a:spcAft>
                <a:spcPts val="1500"/>
              </a:spcAft>
            </a:pPr>
            <a:r>
              <a:rPr lang="nl-NL" sz="2300" b="1" dirty="0">
                <a:solidFill>
                  <a:schemeClr val="accent4">
                    <a:lumMod val="75000"/>
                  </a:schemeClr>
                </a:solidFill>
                <a:latin typeface="Verdana" panose="020B0604030504040204" pitchFamily="34" charset="0"/>
                <a:ea typeface="Verdana" panose="020B0604030504040204" pitchFamily="34" charset="0"/>
                <a:cs typeface="Verdana" panose="020B0604030504040204" pitchFamily="34" charset="0"/>
              </a:rPr>
              <a:t>Klimaat</a:t>
            </a:r>
            <a:r>
              <a:rPr lang="nl-NL" sz="2300" dirty="0">
                <a:latin typeface="Verdana" panose="020B0604030504040204" pitchFamily="34" charset="0"/>
                <a:ea typeface="Verdana" panose="020B0604030504040204" pitchFamily="34" charset="0"/>
                <a:cs typeface="Verdana" panose="020B0604030504040204" pitchFamily="34" charset="0"/>
              </a:rPr>
              <a:t>: </a:t>
            </a:r>
            <a:r>
              <a:rPr lang="en-US" sz="2300" dirty="0">
                <a:latin typeface="Verdana" panose="020B0604030504040204" pitchFamily="34" charset="0"/>
                <a:ea typeface="Verdana" panose="020B0604030504040204" pitchFamily="34" charset="0"/>
                <a:cs typeface="Verdana" panose="020B0604030504040204" pitchFamily="34" charset="0"/>
              </a:rPr>
              <a:t>Climate transition risk premium determination</a:t>
            </a:r>
            <a:endParaRPr lang="nl-NL" sz="2300" b="1" dirty="0">
              <a:solidFill>
                <a:srgbClr val="01586B"/>
              </a:solidFill>
              <a:latin typeface="Verdana" panose="020B0604030504040204" pitchFamily="34" charset="0"/>
              <a:ea typeface="Verdana" panose="020B0604030504040204" pitchFamily="34" charset="0"/>
              <a:cs typeface="Verdana" panose="020B0604030504040204" pitchFamily="34" charset="0"/>
            </a:endParaRPr>
          </a:p>
          <a:p>
            <a:pPr>
              <a:lnSpc>
                <a:spcPct val="100000"/>
              </a:lnSpc>
              <a:spcBef>
                <a:spcPts val="0"/>
              </a:spcBef>
              <a:spcAft>
                <a:spcPts val="1500"/>
              </a:spcAft>
            </a:pPr>
            <a:r>
              <a:rPr lang="nl-NL" sz="2300" b="1" dirty="0">
                <a:solidFill>
                  <a:schemeClr val="accent4">
                    <a:lumMod val="75000"/>
                  </a:schemeClr>
                </a:solidFill>
                <a:latin typeface="Verdana" panose="020B0604030504040204" pitchFamily="34" charset="0"/>
                <a:ea typeface="Verdana" panose="020B0604030504040204" pitchFamily="34" charset="0"/>
                <a:cs typeface="Verdana" panose="020B0604030504040204" pitchFamily="34" charset="0"/>
              </a:rPr>
              <a:t>Herverzekering</a:t>
            </a:r>
            <a:r>
              <a:rPr lang="nl-NL" sz="2300" dirty="0">
                <a:latin typeface="Verdana" panose="020B0604030504040204" pitchFamily="34" charset="0"/>
                <a:ea typeface="Verdana" panose="020B0604030504040204" pitchFamily="34" charset="0"/>
                <a:cs typeface="Verdana" panose="020B0604030504040204" pitchFamily="34" charset="0"/>
              </a:rPr>
              <a:t>: </a:t>
            </a:r>
            <a:r>
              <a:rPr lang="en-US" sz="2300" dirty="0">
                <a:latin typeface="Verdana" panose="020B0604030504040204" pitchFamily="34" charset="0"/>
                <a:ea typeface="Verdana" panose="020B0604030504040204" pitchFamily="34" charset="0"/>
                <a:cs typeface="Verdana" panose="020B0604030504040204" pitchFamily="34" charset="0"/>
              </a:rPr>
              <a:t>Pricing catastrophe excess of loss life</a:t>
            </a:r>
            <a:endParaRPr lang="nl-NL" sz="2300" dirty="0">
              <a:latin typeface="Verdana" panose="020B0604030504040204" pitchFamily="34" charset="0"/>
              <a:ea typeface="Verdana" panose="020B0604030504040204" pitchFamily="34" charset="0"/>
              <a:cs typeface="Verdana" panose="020B0604030504040204" pitchFamily="34" charset="0"/>
            </a:endParaRPr>
          </a:p>
          <a:p>
            <a:pPr>
              <a:lnSpc>
                <a:spcPct val="100000"/>
              </a:lnSpc>
              <a:spcBef>
                <a:spcPts val="0"/>
              </a:spcBef>
              <a:spcAft>
                <a:spcPts val="1500"/>
              </a:spcAft>
            </a:pPr>
            <a:r>
              <a:rPr lang="nl-NL" sz="2300" b="1" dirty="0">
                <a:solidFill>
                  <a:schemeClr val="accent4">
                    <a:lumMod val="75000"/>
                  </a:schemeClr>
                </a:solidFill>
                <a:latin typeface="Verdana" panose="020B0604030504040204" pitchFamily="34" charset="0"/>
                <a:ea typeface="Verdana" panose="020B0604030504040204" pitchFamily="34" charset="0"/>
                <a:cs typeface="Verdana" panose="020B0604030504040204" pitchFamily="34" charset="0"/>
              </a:rPr>
              <a:t>Investment</a:t>
            </a:r>
            <a:r>
              <a:rPr lang="nl-NL" sz="2300" dirty="0">
                <a:latin typeface="Verdana" panose="020B0604030504040204" pitchFamily="34" charset="0"/>
                <a:ea typeface="Verdana" panose="020B0604030504040204" pitchFamily="34" charset="0"/>
                <a:cs typeface="Verdana" panose="020B0604030504040204" pitchFamily="34" charset="0"/>
              </a:rPr>
              <a:t>: </a:t>
            </a:r>
            <a:r>
              <a:rPr lang="en-US" sz="2300" dirty="0">
                <a:latin typeface="Verdana" panose="020B0604030504040204" pitchFamily="34" charset="0"/>
                <a:ea typeface="Verdana" panose="020B0604030504040204" pitchFamily="34" charset="0"/>
                <a:cs typeface="Verdana" panose="020B0604030504040204" pitchFamily="34" charset="0"/>
              </a:rPr>
              <a:t>Multi-Curve Bootstrapping of Interest Rate Curves </a:t>
            </a:r>
            <a:endParaRPr lang="nl-NL" sz="2300" dirty="0">
              <a:latin typeface="Verdana" panose="020B0604030504040204" pitchFamily="34" charset="0"/>
              <a:ea typeface="Verdana" panose="020B0604030504040204" pitchFamily="34" charset="0"/>
              <a:cs typeface="Verdana" panose="020B0604030504040204" pitchFamily="34" charset="0"/>
            </a:endParaRPr>
          </a:p>
        </p:txBody>
      </p:sp>
      <p:pic>
        <p:nvPicPr>
          <p:cNvPr id="14" name="Afbeelding 13">
            <a:extLst>
              <a:ext uri="{FF2B5EF4-FFF2-40B4-BE49-F238E27FC236}">
                <a16:creationId xmlns:a16="http://schemas.microsoft.com/office/drawing/2014/main" id="{D6CDF23B-3BD9-DBB9-B7A6-3B82FAE55ED3}"/>
              </a:ext>
            </a:extLst>
          </p:cNvPr>
          <p:cNvPicPr>
            <a:picLocks noChangeAspect="1"/>
          </p:cNvPicPr>
          <p:nvPr/>
        </p:nvPicPr>
        <p:blipFill>
          <a:blip r:embed="rId3">
            <a:extLst>
              <a:ext uri="{BEBA8EAE-BF5A-486C-A8C5-ECC9F3942E4B}">
                <a14:imgProps xmlns:a14="http://schemas.microsoft.com/office/drawing/2010/main">
                  <a14:imgLayer r:embed="rId4">
                    <a14:imgEffect>
                      <a14:saturation sat="25000"/>
                    </a14:imgEffect>
                    <a14:imgEffect>
                      <a14:brightnessContrast bright="19000" contrast="49000"/>
                    </a14:imgEffect>
                  </a14:imgLayer>
                </a14:imgProps>
              </a:ext>
            </a:extLst>
          </a:blip>
          <a:stretch>
            <a:fillRect/>
          </a:stretch>
        </p:blipFill>
        <p:spPr>
          <a:xfrm>
            <a:off x="10449871" y="3032349"/>
            <a:ext cx="1483557" cy="1557735"/>
          </a:xfrm>
          <a:prstGeom prst="rect">
            <a:avLst/>
          </a:prstGeom>
          <a:ln w="25400">
            <a:solidFill>
              <a:srgbClr val="BF9000"/>
            </a:solidFill>
          </a:ln>
        </p:spPr>
      </p:pic>
      <p:pic>
        <p:nvPicPr>
          <p:cNvPr id="20" name="Afbeelding 19">
            <a:extLst>
              <a:ext uri="{FF2B5EF4-FFF2-40B4-BE49-F238E27FC236}">
                <a16:creationId xmlns:a16="http://schemas.microsoft.com/office/drawing/2014/main" id="{FA35A260-46F1-F108-3605-6A500B15DA31}"/>
              </a:ext>
            </a:extLst>
          </p:cNvPr>
          <p:cNvPicPr>
            <a:picLocks noChangeAspect="1"/>
          </p:cNvPicPr>
          <p:nvPr/>
        </p:nvPicPr>
        <p:blipFill>
          <a:blip r:embed="rId5"/>
          <a:stretch>
            <a:fillRect/>
          </a:stretch>
        </p:blipFill>
        <p:spPr>
          <a:xfrm>
            <a:off x="10449871" y="4765963"/>
            <a:ext cx="1483556" cy="1507293"/>
          </a:xfrm>
          <a:prstGeom prst="rect">
            <a:avLst/>
          </a:prstGeom>
          <a:ln w="25400">
            <a:solidFill>
              <a:srgbClr val="BF9000"/>
            </a:solidFill>
          </a:ln>
        </p:spPr>
      </p:pic>
    </p:spTree>
    <p:extLst>
      <p:ext uri="{BB962C8B-B14F-4D97-AF65-F5344CB8AC3E}">
        <p14:creationId xmlns:p14="http://schemas.microsoft.com/office/powerpoint/2010/main" val="1640591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par>
                                <p:cTn id="27" presetID="10"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
                                            <p:txEl>
                                              <p:pRg st="6" end="6"/>
                                            </p:txEl>
                                          </p:spTgt>
                                        </p:tgtEl>
                                        <p:attrNameLst>
                                          <p:attrName>style.visibility</p:attrName>
                                        </p:attrNameLst>
                                      </p:cBhvr>
                                      <p:to>
                                        <p:strVal val="visible"/>
                                      </p:to>
                                    </p:set>
                                  </p:childTnLst>
                                </p:cTn>
                              </p:par>
                              <p:par>
                                <p:cTn id="34" presetID="10" presetClass="entr" presetSubtype="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voettekst 10">
            <a:extLst>
              <a:ext uri="{FF2B5EF4-FFF2-40B4-BE49-F238E27FC236}">
                <a16:creationId xmlns:a16="http://schemas.microsoft.com/office/drawing/2014/main" id="{EDFD45DC-08DE-4ED2-BBFD-7F9CB4901613}"/>
              </a:ext>
            </a:extLst>
          </p:cNvPr>
          <p:cNvSpPr>
            <a:spLocks noGrp="1"/>
          </p:cNvSpPr>
          <p:nvPr>
            <p:ph type="ftr" sz="quarter" idx="11"/>
          </p:nvPr>
        </p:nvSpPr>
        <p:spPr/>
        <p:txBody>
          <a:bodyPr/>
          <a:lstStyle/>
          <a:p>
            <a:r>
              <a:rPr lang="nl-NL"/>
              <a:t>Koninklijk Actuarieel Genootschap    |   Johan de Witt Prijs 2023</a:t>
            </a:r>
            <a:endParaRPr lang="nl-NL" dirty="0"/>
          </a:p>
        </p:txBody>
      </p:sp>
      <p:sp>
        <p:nvSpPr>
          <p:cNvPr id="3" name="Title 2"/>
          <p:cNvSpPr>
            <a:spLocks noGrp="1"/>
          </p:cNvSpPr>
          <p:nvPr>
            <p:ph type="title"/>
          </p:nvPr>
        </p:nvSpPr>
        <p:spPr/>
        <p:txBody>
          <a:bodyPr>
            <a:normAutofit/>
          </a:bodyPr>
          <a:lstStyle/>
          <a:p>
            <a:r>
              <a:rPr lang="nl-NL" sz="3600" dirty="0">
                <a:latin typeface="Verdana" panose="020B0604030504040204" pitchFamily="34" charset="0"/>
                <a:ea typeface="Verdana" panose="020B0604030504040204" pitchFamily="34" charset="0"/>
                <a:cs typeface="Verdana" panose="020B0604030504040204" pitchFamily="34" charset="0"/>
              </a:rPr>
              <a:t>Inzendingen 2023 vanuit…</a:t>
            </a:r>
          </a:p>
        </p:txBody>
      </p:sp>
      <p:sp>
        <p:nvSpPr>
          <p:cNvPr id="8" name="Tijdelijke aanduiding voor dianummer 7">
            <a:extLst>
              <a:ext uri="{FF2B5EF4-FFF2-40B4-BE49-F238E27FC236}">
                <a16:creationId xmlns:a16="http://schemas.microsoft.com/office/drawing/2014/main" id="{2AE9858C-96A5-42A0-A2BF-1513627AC19A}"/>
              </a:ext>
            </a:extLst>
          </p:cNvPr>
          <p:cNvSpPr>
            <a:spLocks noGrp="1"/>
          </p:cNvSpPr>
          <p:nvPr>
            <p:ph type="sldNum" sz="quarter" idx="12"/>
          </p:nvPr>
        </p:nvSpPr>
        <p:spPr/>
        <p:txBody>
          <a:bodyPr/>
          <a:lstStyle/>
          <a:p>
            <a:fld id="{178EF7B4-41E2-400E-80A8-6959545BA6EF}" type="slidenum">
              <a:rPr lang="nl-NL" smtClean="0"/>
              <a:pPr/>
              <a:t>9</a:t>
            </a:fld>
            <a:endParaRPr lang="nl-NL"/>
          </a:p>
        </p:txBody>
      </p:sp>
      <p:sp>
        <p:nvSpPr>
          <p:cNvPr id="9" name="Tijdelijke aanduiding voor datum 8">
            <a:extLst>
              <a:ext uri="{FF2B5EF4-FFF2-40B4-BE49-F238E27FC236}">
                <a16:creationId xmlns:a16="http://schemas.microsoft.com/office/drawing/2014/main" id="{B780DF94-6629-4D81-AD56-1774A273EC50}"/>
              </a:ext>
            </a:extLst>
          </p:cNvPr>
          <p:cNvSpPr>
            <a:spLocks noGrp="1"/>
          </p:cNvSpPr>
          <p:nvPr>
            <p:ph type="dt" sz="half" idx="10"/>
          </p:nvPr>
        </p:nvSpPr>
        <p:spPr/>
        <p:txBody>
          <a:bodyPr/>
          <a:lstStyle/>
          <a:p>
            <a:r>
              <a:rPr lang="nl-NL"/>
              <a:t>17-11-2023</a:t>
            </a:r>
          </a:p>
        </p:txBody>
      </p:sp>
      <p:pic>
        <p:nvPicPr>
          <p:cNvPr id="13314" name="Picture 2" descr="Tilburg University - Stichting Academisch Erfgoed">
            <a:extLst>
              <a:ext uri="{FF2B5EF4-FFF2-40B4-BE49-F238E27FC236}">
                <a16:creationId xmlns:a16="http://schemas.microsoft.com/office/drawing/2014/main" id="{9050E9AB-485C-0399-657E-98C5A2B2F3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249" y="1768142"/>
            <a:ext cx="3800857" cy="1824411"/>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6E8C4373-0F48-2174-5D36-9147E73B0604}"/>
              </a:ext>
            </a:extLst>
          </p:cNvPr>
          <p:cNvPicPr>
            <a:picLocks noChangeAspect="1"/>
          </p:cNvPicPr>
          <p:nvPr/>
        </p:nvPicPr>
        <p:blipFill>
          <a:blip r:embed="rId4"/>
          <a:stretch>
            <a:fillRect/>
          </a:stretch>
        </p:blipFill>
        <p:spPr>
          <a:xfrm>
            <a:off x="415249" y="1133724"/>
            <a:ext cx="3800857" cy="952644"/>
          </a:xfrm>
          <a:prstGeom prst="rect">
            <a:avLst/>
          </a:prstGeom>
        </p:spPr>
      </p:pic>
      <p:pic>
        <p:nvPicPr>
          <p:cNvPr id="12" name="Afbeelding 11">
            <a:extLst>
              <a:ext uri="{FF2B5EF4-FFF2-40B4-BE49-F238E27FC236}">
                <a16:creationId xmlns:a16="http://schemas.microsoft.com/office/drawing/2014/main" id="{A06BC545-A621-2145-08AF-049F1CD99205}"/>
              </a:ext>
            </a:extLst>
          </p:cNvPr>
          <p:cNvPicPr>
            <a:picLocks noChangeAspect="1"/>
          </p:cNvPicPr>
          <p:nvPr/>
        </p:nvPicPr>
        <p:blipFill>
          <a:blip r:embed="rId5"/>
          <a:stretch>
            <a:fillRect/>
          </a:stretch>
        </p:blipFill>
        <p:spPr>
          <a:xfrm>
            <a:off x="1616632" y="3309065"/>
            <a:ext cx="1116419" cy="1001357"/>
          </a:xfrm>
          <a:prstGeom prst="rect">
            <a:avLst/>
          </a:prstGeom>
        </p:spPr>
      </p:pic>
      <p:pic>
        <p:nvPicPr>
          <p:cNvPr id="13" name="Picture 2" descr="Logo FEB - Faculty of Economics and Business KU Leuven">
            <a:extLst>
              <a:ext uri="{FF2B5EF4-FFF2-40B4-BE49-F238E27FC236}">
                <a16:creationId xmlns:a16="http://schemas.microsoft.com/office/drawing/2014/main" id="{6C70CC5F-F159-3A2A-93AC-BA2DD05137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27988" y="5629522"/>
            <a:ext cx="1116419" cy="596393"/>
          </a:xfrm>
          <a:prstGeom prst="rect">
            <a:avLst/>
          </a:prstGeom>
          <a:noFill/>
          <a:extLst>
            <a:ext uri="{909E8E84-426E-40DD-AFC4-6F175D3DCCD1}">
              <a14:hiddenFill xmlns:a14="http://schemas.microsoft.com/office/drawing/2010/main">
                <a:solidFill>
                  <a:srgbClr val="FFFFFF"/>
                </a:solidFill>
              </a14:hiddenFill>
            </a:ext>
          </a:extLst>
        </p:spPr>
      </p:pic>
      <p:pic>
        <p:nvPicPr>
          <p:cNvPr id="20" name="Afbeelding 19">
            <a:extLst>
              <a:ext uri="{FF2B5EF4-FFF2-40B4-BE49-F238E27FC236}">
                <a16:creationId xmlns:a16="http://schemas.microsoft.com/office/drawing/2014/main" id="{A45F6399-9F72-CBA3-C4CF-237271160897}"/>
              </a:ext>
            </a:extLst>
          </p:cNvPr>
          <p:cNvPicPr>
            <a:picLocks noChangeAspect="1"/>
          </p:cNvPicPr>
          <p:nvPr/>
        </p:nvPicPr>
        <p:blipFill>
          <a:blip r:embed="rId7"/>
          <a:stretch>
            <a:fillRect/>
          </a:stretch>
        </p:blipFill>
        <p:spPr>
          <a:xfrm>
            <a:off x="735328" y="4163169"/>
            <a:ext cx="2879029" cy="1381934"/>
          </a:xfrm>
          <a:prstGeom prst="rect">
            <a:avLst/>
          </a:prstGeom>
        </p:spPr>
      </p:pic>
      <p:sp>
        <p:nvSpPr>
          <p:cNvPr id="21" name="Tekstvak 20">
            <a:extLst>
              <a:ext uri="{FF2B5EF4-FFF2-40B4-BE49-F238E27FC236}">
                <a16:creationId xmlns:a16="http://schemas.microsoft.com/office/drawing/2014/main" id="{7CA14F4E-057B-0932-954B-A4E41E930BFB}"/>
              </a:ext>
            </a:extLst>
          </p:cNvPr>
          <p:cNvSpPr txBox="1"/>
          <p:nvPr/>
        </p:nvSpPr>
        <p:spPr>
          <a:xfrm>
            <a:off x="4817855" y="1263260"/>
            <a:ext cx="1116419" cy="5016758"/>
          </a:xfrm>
          <a:prstGeom prst="rect">
            <a:avLst/>
          </a:prstGeom>
          <a:noFill/>
        </p:spPr>
        <p:txBody>
          <a:bodyPr wrap="square" rtlCol="0">
            <a:spAutoFit/>
          </a:bodyPr>
          <a:lstStyle/>
          <a:p>
            <a:pPr>
              <a:spcAft>
                <a:spcPts val="3000"/>
              </a:spcAft>
            </a:pPr>
            <a:r>
              <a:rPr lang="nl-NL" sz="4400" dirty="0"/>
              <a:t>1</a:t>
            </a:r>
          </a:p>
          <a:p>
            <a:pPr>
              <a:spcAft>
                <a:spcPts val="3000"/>
              </a:spcAft>
            </a:pPr>
            <a:r>
              <a:rPr lang="nl-NL" sz="4400" dirty="0"/>
              <a:t>5</a:t>
            </a:r>
          </a:p>
          <a:p>
            <a:pPr>
              <a:spcAft>
                <a:spcPts val="3000"/>
              </a:spcAft>
            </a:pPr>
            <a:r>
              <a:rPr lang="nl-NL" sz="4400" dirty="0"/>
              <a:t>0</a:t>
            </a:r>
          </a:p>
          <a:p>
            <a:pPr>
              <a:spcAft>
                <a:spcPts val="3000"/>
              </a:spcAft>
            </a:pPr>
            <a:r>
              <a:rPr lang="nl-NL" sz="4400" dirty="0"/>
              <a:t>1</a:t>
            </a:r>
          </a:p>
          <a:p>
            <a:pPr>
              <a:spcAft>
                <a:spcPts val="3000"/>
              </a:spcAft>
            </a:pPr>
            <a:r>
              <a:rPr lang="nl-NL" sz="4400" dirty="0"/>
              <a:t>1</a:t>
            </a:r>
          </a:p>
        </p:txBody>
      </p:sp>
      <p:pic>
        <p:nvPicPr>
          <p:cNvPr id="42" name="Afbeelding 41">
            <a:extLst>
              <a:ext uri="{FF2B5EF4-FFF2-40B4-BE49-F238E27FC236}">
                <a16:creationId xmlns:a16="http://schemas.microsoft.com/office/drawing/2014/main" id="{50FAF53E-9B4F-7889-49EF-9625F8EF12FE}"/>
              </a:ext>
            </a:extLst>
          </p:cNvPr>
          <p:cNvPicPr>
            <a:picLocks noChangeAspect="1"/>
          </p:cNvPicPr>
          <p:nvPr/>
        </p:nvPicPr>
        <p:blipFill>
          <a:blip r:embed="rId8"/>
          <a:stretch>
            <a:fillRect/>
          </a:stretch>
        </p:blipFill>
        <p:spPr>
          <a:xfrm>
            <a:off x="7270421" y="1186970"/>
            <a:ext cx="4506330" cy="5273523"/>
          </a:xfrm>
          <a:prstGeom prst="rect">
            <a:avLst/>
          </a:prstGeom>
        </p:spPr>
      </p:pic>
    </p:spTree>
    <p:extLst>
      <p:ext uri="{BB962C8B-B14F-4D97-AF65-F5344CB8AC3E}">
        <p14:creationId xmlns:p14="http://schemas.microsoft.com/office/powerpoint/2010/main" val="3614730242"/>
      </p:ext>
    </p:extLst>
  </p:cSld>
  <p:clrMapOvr>
    <a:masterClrMapping/>
  </p:clrMapOvr>
</p:sld>
</file>

<file path=ppt/theme/theme1.xml><?xml version="1.0" encoding="utf-8"?>
<a:theme xmlns:a="http://schemas.openxmlformats.org/drawingml/2006/main" name="AG-AI JDW">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angepast 2">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AG-AI JDW">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8FFFA44604D104D9AE33CD8CD22ADD1" ma:contentTypeVersion="14" ma:contentTypeDescription="Een nieuw document maken." ma:contentTypeScope="" ma:versionID="996d5e5ff3c17fb1470f698d596e33fb">
  <xsd:schema xmlns:xsd="http://www.w3.org/2001/XMLSchema" xmlns:xs="http://www.w3.org/2001/XMLSchema" xmlns:p="http://schemas.microsoft.com/office/2006/metadata/properties" xmlns:ns2="e0a0c477-26b5-41aa-aa27-680e9fd19aef" xmlns:ns3="65e875a0-343f-4752-9c4e-303c902391c7" targetNamespace="http://schemas.microsoft.com/office/2006/metadata/properties" ma:root="true" ma:fieldsID="3480369c765bb94e97c7da373e80570e" ns2:_="" ns3:_="">
    <xsd:import namespace="e0a0c477-26b5-41aa-aa27-680e9fd19aef"/>
    <xsd:import namespace="65e875a0-343f-4752-9c4e-303c902391c7"/>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ObjectDetectorVersion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a0c477-26b5-41aa-aa27-680e9fd19aef"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Afbeeldingtags" ma:readOnly="false" ma:fieldId="{5cf76f15-5ced-4ddc-b409-7134ff3c332f}" ma:taxonomyMulti="true" ma:sspId="dd95bb29-7160-4731-9aff-54176445f1d4"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5e875a0-343f-4752-9c4e-303c902391c7"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72dd6b1f-a151-4c5c-a2b6-89a40dc0d265}" ma:internalName="TaxCatchAll" ma:showField="CatchAllData" ma:web="65e875a0-343f-4752-9c4e-303c902391c7">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4C4B38F-3162-4578-9B4F-BBDD49F4F9ED}"/>
</file>

<file path=customXml/itemProps2.xml><?xml version="1.0" encoding="utf-8"?>
<ds:datastoreItem xmlns:ds="http://schemas.openxmlformats.org/officeDocument/2006/customXml" ds:itemID="{6662F253-62BB-47F3-BD2A-2F310D9055F7}"/>
</file>

<file path=docProps/app.xml><?xml version="1.0" encoding="utf-8"?>
<Properties xmlns="http://schemas.openxmlformats.org/officeDocument/2006/extended-properties" xmlns:vt="http://schemas.openxmlformats.org/officeDocument/2006/docPropsVTypes">
  <Template/>
  <TotalTime>21709</TotalTime>
  <Words>1277</Words>
  <Application>Microsoft Office PowerPoint</Application>
  <PresentationFormat>Breedbeeld</PresentationFormat>
  <Paragraphs>247</Paragraphs>
  <Slides>25</Slides>
  <Notes>15</Notes>
  <HiddenSlides>0</HiddenSlides>
  <MMClips>0</MMClips>
  <ScaleCrop>false</ScaleCrop>
  <HeadingPairs>
    <vt:vector size="6" baseType="variant">
      <vt:variant>
        <vt:lpstr>Gebruikte lettertypen</vt:lpstr>
      </vt:variant>
      <vt:variant>
        <vt:i4>8</vt:i4>
      </vt:variant>
      <vt:variant>
        <vt:lpstr>Thema</vt:lpstr>
      </vt:variant>
      <vt:variant>
        <vt:i4>2</vt:i4>
      </vt:variant>
      <vt:variant>
        <vt:lpstr>Diatitels</vt:lpstr>
      </vt:variant>
      <vt:variant>
        <vt:i4>25</vt:i4>
      </vt:variant>
    </vt:vector>
  </HeadingPairs>
  <TitlesOfParts>
    <vt:vector size="35" baseType="lpstr">
      <vt:lpstr>Ink Free</vt:lpstr>
      <vt:lpstr>Calibri Light</vt:lpstr>
      <vt:lpstr>Abadi</vt:lpstr>
      <vt:lpstr>Verdana</vt:lpstr>
      <vt:lpstr>Comic Sans MS</vt:lpstr>
      <vt:lpstr>VAGRounded BT</vt:lpstr>
      <vt:lpstr>Calibri</vt:lpstr>
      <vt:lpstr>Arial</vt:lpstr>
      <vt:lpstr>AG-AI JDW</vt:lpstr>
      <vt:lpstr>1_AG-AI JDW</vt:lpstr>
      <vt:lpstr>Johan de Witt Prijs 2023</vt:lpstr>
      <vt:lpstr>Johan de Witt Prijs | Thijs</vt:lpstr>
      <vt:lpstr>Johan de Witt Prijs | WHY?</vt:lpstr>
      <vt:lpstr>Toelatingscriteria | WHAT?</vt:lpstr>
      <vt:lpstr>Beoordelingscriteria Scriptie  | HOW?</vt:lpstr>
      <vt:lpstr>Jury 2023</vt:lpstr>
      <vt:lpstr>Winnaars 2021 en 2022: 2023?</vt:lpstr>
      <vt:lpstr>Inzendingen 2023 </vt:lpstr>
      <vt:lpstr>Inzendingen 2023 vanuit…</vt:lpstr>
      <vt:lpstr>Maatschappelijke Relevantie Scripties?</vt:lpstr>
      <vt:lpstr>Maatschappelijke Relevantie Scripties</vt:lpstr>
      <vt:lpstr>Actuarieel Werkveld | Voorbeeldvragen</vt:lpstr>
      <vt:lpstr>Actuarieel Werkveld | Kwaliteit Besluit</vt:lpstr>
      <vt:lpstr>Actuarieel Werkveld | Kwaliteit Besluit</vt:lpstr>
      <vt:lpstr>Actuarieel Werkveld  | Thema’s Scripties</vt:lpstr>
      <vt:lpstr>Johan de Witt prijs 2024 | Jouw Scriptie?</vt:lpstr>
      <vt:lpstr>Jurybeoordeling scripties 2023</vt:lpstr>
      <vt:lpstr>Score Jury versus ‘BING GPT-4 op Titel’</vt:lpstr>
      <vt:lpstr>Jurybeoordeling scripties 2023 (Vervolg)</vt:lpstr>
      <vt:lpstr>Jurybeoordeling scripties 2023 (Vervolg)</vt:lpstr>
      <vt:lpstr>Winnaar Johan de Witt Prijs 2023</vt:lpstr>
      <vt:lpstr>Winnaar Johan de Witt Prijs 2023</vt:lpstr>
      <vt:lpstr>Samenvatting Juryrapport </vt:lpstr>
      <vt:lpstr>     Profiel Stephen Bouman</vt:lpstr>
      <vt:lpstr>Johan de Witt prijs 2024?</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Johan de Witt Prijs 2022</dc:title>
  <dc:creator>Jos Berkemeijer</dc:creator>
  <cp:lastModifiedBy>Jos Berkemeijer</cp:lastModifiedBy>
  <cp:revision>583</cp:revision>
  <dcterms:created xsi:type="dcterms:W3CDTF">2013-05-21T15:40:41Z</dcterms:created>
  <dcterms:modified xsi:type="dcterms:W3CDTF">2023-11-16T13:55:48Z</dcterms:modified>
</cp:coreProperties>
</file>